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03" r:id="rId4"/>
  </p:sldMasterIdLst>
  <p:notesMasterIdLst>
    <p:notesMasterId r:id="rId21"/>
  </p:notesMasterIdLst>
  <p:sldIdLst>
    <p:sldId id="257" r:id="rId5"/>
    <p:sldId id="323" r:id="rId6"/>
    <p:sldId id="319" r:id="rId7"/>
    <p:sldId id="322" r:id="rId8"/>
    <p:sldId id="269" r:id="rId9"/>
    <p:sldId id="316" r:id="rId10"/>
    <p:sldId id="317" r:id="rId11"/>
    <p:sldId id="259" r:id="rId12"/>
    <p:sldId id="320" r:id="rId13"/>
    <p:sldId id="279" r:id="rId14"/>
    <p:sldId id="281" r:id="rId15"/>
    <p:sldId id="285" r:id="rId16"/>
    <p:sldId id="270" r:id="rId17"/>
    <p:sldId id="293" r:id="rId18"/>
    <p:sldId id="287" r:id="rId19"/>
    <p:sldId id="321" r:id="rId20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8000"/>
    <a:srgbClr val="800000"/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8B65BDB2-EFBE-43BB-B063-B94EA7B77F10}" type="datetimeFigureOut">
              <a:rPr lang="en-US" smtClean="0"/>
              <a:t>2/27/2013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2DDE619F-C240-4026-AB93-BB23BBFE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37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0602" indent="-28869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4773" indent="-23095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6682" indent="-23095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8591" indent="-23095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F0D5C3A-8F2D-4CF9-A1BD-91AFB84D67BB}" type="slidenum">
              <a:rPr lang="en-US">
                <a:solidFill>
                  <a:prstClr val="black"/>
                </a:solidFill>
              </a:rPr>
              <a:pPr eaLnBrk="1" hangingPunct="1"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1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20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66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437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22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744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2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63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56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903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9670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828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3124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31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69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44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FB1089-EF71-4E83-A9A1-3864D9FC1F38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2/27/2013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813798-5362-40CD-AAA3-AFB98547AF0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5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96LOG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6363"/>
            <a:ext cx="1460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Nmoc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6563"/>
            <a:ext cx="138747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2803525" y="619125"/>
            <a:ext cx="6340475" cy="151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99"/>
                </a:solidFill>
                <a:cs typeface="Arial" pitchFamily="34" charset="0"/>
              </a:rPr>
              <a:t>6.2/6.4 Rapid Transition Project</a:t>
            </a:r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2482850" y="1143000"/>
            <a:ext cx="1588" cy="471646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2579688" y="1250950"/>
            <a:ext cx="15875" cy="471805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7" name="Picture 11" descr="PMW_120_small_9_07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8163"/>
            <a:ext cx="13700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92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71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561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8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3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28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10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81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214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585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39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86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93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96LOG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6363"/>
            <a:ext cx="1460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Nmoc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6563"/>
            <a:ext cx="138747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2803525" y="619125"/>
            <a:ext cx="6340475" cy="151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99"/>
                </a:solidFill>
              </a:rPr>
              <a:t>6.2/6.4 Rapid Transition Project</a:t>
            </a:r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2482850" y="1143000"/>
            <a:ext cx="1588" cy="471646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2579688" y="1250950"/>
            <a:ext cx="15875" cy="471805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1" descr="PMW_120_small_9_07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8163"/>
            <a:ext cx="13700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6013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2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31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1881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11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80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67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482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3410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258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63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3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8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2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36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92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87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4"/>
          <p:cNvSpPr txBox="1">
            <a:spLocks noChangeArrowheads="1"/>
          </p:cNvSpPr>
          <p:nvPr userDrawn="1"/>
        </p:nvSpPr>
        <p:spPr bwMode="auto">
          <a:xfrm>
            <a:off x="8742363" y="6545263"/>
            <a:ext cx="433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A04C89E-613D-40BB-9B5E-7966D32A4F54}" type="slidenum">
              <a:rPr lang="en-US" sz="1600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smtClean="0">
              <a:solidFill>
                <a:srgbClr val="000000"/>
              </a:solidFill>
            </a:endParaRPr>
          </a:p>
        </p:txBody>
      </p:sp>
      <p:grpSp>
        <p:nvGrpSpPr>
          <p:cNvPr id="2051" name="Group 7"/>
          <p:cNvGrpSpPr>
            <a:grpSpLocks noChangeAspect="1"/>
          </p:cNvGrpSpPr>
          <p:nvPr userDrawn="1"/>
        </p:nvGrpSpPr>
        <p:grpSpPr bwMode="auto">
          <a:xfrm>
            <a:off x="47625" y="55563"/>
            <a:ext cx="757238" cy="681037"/>
            <a:chOff x="2496" y="0"/>
            <a:chExt cx="712" cy="633"/>
          </a:xfrm>
        </p:grpSpPr>
        <p:grpSp>
          <p:nvGrpSpPr>
            <p:cNvPr id="2" name="Group 8"/>
            <p:cNvGrpSpPr>
              <a:grpSpLocks noChangeAspect="1"/>
            </p:cNvGrpSpPr>
            <p:nvPr/>
          </p:nvGrpSpPr>
          <p:grpSpPr bwMode="auto">
            <a:xfrm>
              <a:off x="2496" y="0"/>
              <a:ext cx="672" cy="633"/>
              <a:chOff x="5088" y="0"/>
              <a:chExt cx="672" cy="633"/>
            </a:xfrm>
          </p:grpSpPr>
          <p:sp>
            <p:nvSpPr>
              <p:cNvPr id="2055" name="Oval 9"/>
              <p:cNvSpPr>
                <a:spLocks noChangeAspect="1" noChangeArrowheads="1"/>
              </p:cNvSpPr>
              <p:nvPr/>
            </p:nvSpPr>
            <p:spPr bwMode="auto">
              <a:xfrm>
                <a:off x="5184" y="96"/>
                <a:ext cx="480" cy="4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2056" name="Picture 10" descr="DON Seal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0"/>
                <a:ext cx="672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53" name="Oval 11"/>
            <p:cNvSpPr>
              <a:spLocks noChangeAspect="1" noChangeArrowheads="1"/>
            </p:cNvSpPr>
            <p:nvPr/>
          </p:nvSpPr>
          <p:spPr bwMode="auto">
            <a:xfrm>
              <a:off x="2576" y="52"/>
              <a:ext cx="500" cy="519"/>
            </a:xfrm>
            <a:prstGeom prst="ellipse">
              <a:avLst/>
            </a:prstGeom>
            <a:solidFill>
              <a:srgbClr val="0000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054" name="Picture 12" descr="white on Dark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0"/>
              <a:ext cx="70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5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8742363" y="6545263"/>
            <a:ext cx="433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6064C39-431F-4B1D-8896-0A256243DC4B}" type="slidenum">
              <a:rPr lang="en-US" sz="1600" smtClean="0">
                <a:solidFill>
                  <a:srgbClr val="000000"/>
                </a:solidFill>
                <a:cs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051" name="Group 7"/>
          <p:cNvGrpSpPr>
            <a:grpSpLocks noChangeAspect="1"/>
          </p:cNvGrpSpPr>
          <p:nvPr/>
        </p:nvGrpSpPr>
        <p:grpSpPr bwMode="auto">
          <a:xfrm>
            <a:off x="47625" y="55563"/>
            <a:ext cx="757238" cy="681037"/>
            <a:chOff x="2496" y="0"/>
            <a:chExt cx="712" cy="633"/>
          </a:xfrm>
        </p:grpSpPr>
        <p:grpSp>
          <p:nvGrpSpPr>
            <p:cNvPr id="2" name="Group 8"/>
            <p:cNvGrpSpPr>
              <a:grpSpLocks noChangeAspect="1"/>
            </p:cNvGrpSpPr>
            <p:nvPr/>
          </p:nvGrpSpPr>
          <p:grpSpPr bwMode="auto">
            <a:xfrm>
              <a:off x="2496" y="0"/>
              <a:ext cx="672" cy="633"/>
              <a:chOff x="5088" y="0"/>
              <a:chExt cx="672" cy="633"/>
            </a:xfrm>
          </p:grpSpPr>
          <p:sp>
            <p:nvSpPr>
              <p:cNvPr id="2055" name="Oval 9"/>
              <p:cNvSpPr>
                <a:spLocks noChangeAspect="1" noChangeArrowheads="1"/>
              </p:cNvSpPr>
              <p:nvPr/>
            </p:nvSpPr>
            <p:spPr bwMode="auto">
              <a:xfrm>
                <a:off x="5184" y="96"/>
                <a:ext cx="480" cy="4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pic>
            <p:nvPicPr>
              <p:cNvPr id="2056" name="Picture 10" descr="DON Seal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0"/>
                <a:ext cx="672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53" name="Oval 11"/>
            <p:cNvSpPr>
              <a:spLocks noChangeAspect="1" noChangeArrowheads="1"/>
            </p:cNvSpPr>
            <p:nvPr/>
          </p:nvSpPr>
          <p:spPr bwMode="auto">
            <a:xfrm>
              <a:off x="2576" y="52"/>
              <a:ext cx="500" cy="519"/>
            </a:xfrm>
            <a:prstGeom prst="ellipse">
              <a:avLst/>
            </a:prstGeom>
            <a:solidFill>
              <a:srgbClr val="0000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2054" name="Picture 12" descr="white on Dark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0"/>
              <a:ext cx="70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818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717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Box 4"/>
          <p:cNvSpPr txBox="1">
            <a:spLocks noChangeArrowheads="1"/>
          </p:cNvSpPr>
          <p:nvPr/>
        </p:nvSpPr>
        <p:spPr bwMode="auto">
          <a:xfrm>
            <a:off x="8804275" y="6545263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36D43E5-8C6C-43BE-8844-88B88657DEEE}" type="slidenum">
              <a:rPr lang="en-US" sz="1200" smtClean="0">
                <a:solidFill>
                  <a:srgbClr val="000000"/>
                </a:solidFill>
                <a:cs typeface="Arial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027" name="Group 7"/>
          <p:cNvGrpSpPr>
            <a:grpSpLocks noChangeAspect="1"/>
          </p:cNvGrpSpPr>
          <p:nvPr/>
        </p:nvGrpSpPr>
        <p:grpSpPr bwMode="auto">
          <a:xfrm>
            <a:off x="47625" y="55563"/>
            <a:ext cx="757238" cy="681037"/>
            <a:chOff x="2496" y="0"/>
            <a:chExt cx="712" cy="633"/>
          </a:xfrm>
        </p:grpSpPr>
        <p:grpSp>
          <p:nvGrpSpPr>
            <p:cNvPr id="2" name="Group 8"/>
            <p:cNvGrpSpPr>
              <a:grpSpLocks noChangeAspect="1"/>
            </p:cNvGrpSpPr>
            <p:nvPr/>
          </p:nvGrpSpPr>
          <p:grpSpPr bwMode="auto">
            <a:xfrm>
              <a:off x="2496" y="0"/>
              <a:ext cx="672" cy="633"/>
              <a:chOff x="5088" y="0"/>
              <a:chExt cx="672" cy="633"/>
            </a:xfrm>
          </p:grpSpPr>
          <p:sp>
            <p:nvSpPr>
              <p:cNvPr id="1031" name="Oval 9"/>
              <p:cNvSpPr>
                <a:spLocks noChangeAspect="1" noChangeArrowheads="1"/>
              </p:cNvSpPr>
              <p:nvPr/>
            </p:nvSpPr>
            <p:spPr bwMode="auto">
              <a:xfrm>
                <a:off x="5184" y="96"/>
                <a:ext cx="480" cy="4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pic>
            <p:nvPicPr>
              <p:cNvPr id="1032" name="Picture 10" descr="DON Seal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0"/>
                <a:ext cx="672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9" name="Oval 11"/>
            <p:cNvSpPr>
              <a:spLocks noChangeAspect="1" noChangeArrowheads="1"/>
            </p:cNvSpPr>
            <p:nvPr/>
          </p:nvSpPr>
          <p:spPr bwMode="auto">
            <a:xfrm>
              <a:off x="2576" y="52"/>
              <a:ext cx="500" cy="519"/>
            </a:xfrm>
            <a:prstGeom prst="ellipse">
              <a:avLst/>
            </a:prstGeom>
            <a:solidFill>
              <a:srgbClr val="0000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pic>
          <p:nvPicPr>
            <p:cNvPr id="1030" name="Picture 12" descr="white on Dark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0"/>
              <a:ext cx="70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51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Box 4"/>
          <p:cNvSpPr txBox="1">
            <a:spLocks noChangeArrowheads="1"/>
          </p:cNvSpPr>
          <p:nvPr userDrawn="1"/>
        </p:nvSpPr>
        <p:spPr bwMode="auto">
          <a:xfrm>
            <a:off x="8804275" y="6545263"/>
            <a:ext cx="371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6386D9E-95C4-4324-8E9B-C6E939540F7D}" type="slidenum">
              <a:rPr lang="en-US" sz="1200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000000"/>
              </a:solidFill>
            </a:endParaRPr>
          </a:p>
        </p:txBody>
      </p:sp>
      <p:grpSp>
        <p:nvGrpSpPr>
          <p:cNvPr id="1027" name="Group 7"/>
          <p:cNvGrpSpPr>
            <a:grpSpLocks noChangeAspect="1"/>
          </p:cNvGrpSpPr>
          <p:nvPr userDrawn="1"/>
        </p:nvGrpSpPr>
        <p:grpSpPr bwMode="auto">
          <a:xfrm>
            <a:off x="47625" y="55563"/>
            <a:ext cx="757238" cy="681037"/>
            <a:chOff x="2496" y="0"/>
            <a:chExt cx="712" cy="633"/>
          </a:xfrm>
        </p:grpSpPr>
        <p:grpSp>
          <p:nvGrpSpPr>
            <p:cNvPr id="2" name="Group 8"/>
            <p:cNvGrpSpPr>
              <a:grpSpLocks noChangeAspect="1"/>
            </p:cNvGrpSpPr>
            <p:nvPr/>
          </p:nvGrpSpPr>
          <p:grpSpPr bwMode="auto">
            <a:xfrm>
              <a:off x="2496" y="0"/>
              <a:ext cx="672" cy="633"/>
              <a:chOff x="5088" y="0"/>
              <a:chExt cx="672" cy="633"/>
            </a:xfrm>
          </p:grpSpPr>
          <p:sp>
            <p:nvSpPr>
              <p:cNvPr id="1031" name="Oval 9"/>
              <p:cNvSpPr>
                <a:spLocks noChangeAspect="1" noChangeArrowheads="1"/>
              </p:cNvSpPr>
              <p:nvPr/>
            </p:nvSpPr>
            <p:spPr bwMode="auto">
              <a:xfrm>
                <a:off x="5184" y="96"/>
                <a:ext cx="480" cy="4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32" name="Picture 10" descr="DON Seal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0"/>
                <a:ext cx="672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9" name="Oval 11"/>
            <p:cNvSpPr>
              <a:spLocks noChangeAspect="1" noChangeArrowheads="1"/>
            </p:cNvSpPr>
            <p:nvPr/>
          </p:nvSpPr>
          <p:spPr bwMode="auto">
            <a:xfrm>
              <a:off x="2576" y="52"/>
              <a:ext cx="500" cy="519"/>
            </a:xfrm>
            <a:prstGeom prst="ellipse">
              <a:avLst/>
            </a:prstGeom>
            <a:solidFill>
              <a:srgbClr val="0000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30" name="Picture 12" descr="white on Dark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0"/>
              <a:ext cx="70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166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4" descr="C:\Users\doyle\Documents\Conferences\Columbia Seminar Jan 2013\NASA\modi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73" b="81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292600" y="6583363"/>
            <a:ext cx="4851400" cy="2746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FFFFFF"/>
                </a:solidFill>
              </a:rPr>
              <a:t>Hurricane Sandy 28 October 16Z (NASA MODIS)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82550" y="974725"/>
            <a:ext cx="8978900" cy="8898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Recent COAMPS-TC Development     and Real-Time Tests</a:t>
            </a:r>
            <a:endParaRPr lang="en-US" sz="3200" b="1" dirty="0">
              <a:solidFill>
                <a:srgbClr val="FFFF00"/>
              </a:solidFill>
              <a:latin typeface="Arial Black" pitchFamily="34" charset="0"/>
              <a:cs typeface="Times New Roman" pitchFamily="18" charset="0"/>
            </a:endParaRPr>
          </a:p>
        </p:txBody>
      </p:sp>
      <p:grpSp>
        <p:nvGrpSpPr>
          <p:cNvPr id="11270" name="Group 7"/>
          <p:cNvGrpSpPr>
            <a:grpSpLocks noChangeAspect="1"/>
          </p:cNvGrpSpPr>
          <p:nvPr/>
        </p:nvGrpSpPr>
        <p:grpSpPr bwMode="auto">
          <a:xfrm>
            <a:off x="165100" y="123825"/>
            <a:ext cx="946150" cy="850900"/>
            <a:chOff x="2496" y="0"/>
            <a:chExt cx="712" cy="633"/>
          </a:xfrm>
        </p:grpSpPr>
        <p:grpSp>
          <p:nvGrpSpPr>
            <p:cNvPr id="11276" name="Group 8"/>
            <p:cNvGrpSpPr>
              <a:grpSpLocks noChangeAspect="1"/>
            </p:cNvGrpSpPr>
            <p:nvPr/>
          </p:nvGrpSpPr>
          <p:grpSpPr bwMode="auto">
            <a:xfrm>
              <a:off x="2496" y="0"/>
              <a:ext cx="672" cy="633"/>
              <a:chOff x="5088" y="0"/>
              <a:chExt cx="672" cy="633"/>
            </a:xfrm>
          </p:grpSpPr>
          <p:sp>
            <p:nvSpPr>
              <p:cNvPr id="11279" name="Oval 9"/>
              <p:cNvSpPr>
                <a:spLocks noChangeAspect="1" noChangeArrowheads="1"/>
              </p:cNvSpPr>
              <p:nvPr/>
            </p:nvSpPr>
            <p:spPr bwMode="auto">
              <a:xfrm>
                <a:off x="5184" y="96"/>
                <a:ext cx="480" cy="4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pic>
            <p:nvPicPr>
              <p:cNvPr id="11280" name="Picture 10" descr="DON Seal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0"/>
                <a:ext cx="672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277" name="Oval 11"/>
            <p:cNvSpPr>
              <a:spLocks noChangeAspect="1" noChangeArrowheads="1"/>
            </p:cNvSpPr>
            <p:nvPr/>
          </p:nvSpPr>
          <p:spPr bwMode="auto">
            <a:xfrm>
              <a:off x="2576" y="52"/>
              <a:ext cx="500" cy="519"/>
            </a:xfrm>
            <a:prstGeom prst="ellipse">
              <a:avLst/>
            </a:prstGeom>
            <a:solidFill>
              <a:srgbClr val="0000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1278" name="Picture 12" descr="white on Dark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0"/>
              <a:ext cx="70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52507" y="2286000"/>
            <a:ext cx="5057775" cy="1938992"/>
          </a:xfrm>
          <a:prstGeom prst="rect">
            <a:avLst/>
          </a:prstGeom>
          <a:solidFill>
            <a:srgbClr val="FFFF99">
              <a:alpha val="81000"/>
            </a:srgbClr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174625" indent="-174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u="sng" dirty="0" smtClean="0">
                <a:solidFill>
                  <a:srgbClr val="800000"/>
                </a:solidFill>
                <a:latin typeface="Arial Black" pitchFamily="34" charset="0"/>
                <a:cs typeface="Arial" charset="0"/>
              </a:rPr>
              <a:t>Outline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Arial Black" pitchFamily="34" charset="0"/>
                <a:cs typeface="Arial" charset="0"/>
              </a:rPr>
              <a:t>Current Status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800000"/>
                </a:solidFill>
                <a:latin typeface="Arial Black" pitchFamily="34" charset="0"/>
                <a:cs typeface="Arial" charset="0"/>
              </a:rPr>
              <a:t>Improvements for </a:t>
            </a:r>
            <a:r>
              <a:rPr lang="en-US" sz="2400" b="1" dirty="0" smtClean="0">
                <a:solidFill>
                  <a:srgbClr val="800000"/>
                </a:solidFill>
                <a:latin typeface="Arial Black" pitchFamily="34" charset="0"/>
                <a:cs typeface="Arial" charset="0"/>
              </a:rPr>
              <a:t>2013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Arial Black" pitchFamily="34" charset="0"/>
                <a:cs typeface="Arial" charset="0"/>
              </a:rPr>
              <a:t>Initial Condition Sensitivity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Arial Black" pitchFamily="34" charset="0"/>
                <a:cs typeface="Arial" charset="0"/>
              </a:rPr>
              <a:t>Summary and Future Plans</a:t>
            </a:r>
          </a:p>
        </p:txBody>
      </p:sp>
      <p:sp>
        <p:nvSpPr>
          <p:cNvPr id="11272" name="Text Box 6"/>
          <p:cNvSpPr txBox="1">
            <a:spLocks noChangeArrowheads="1"/>
          </p:cNvSpPr>
          <p:nvPr/>
        </p:nvSpPr>
        <p:spPr bwMode="auto">
          <a:xfrm>
            <a:off x="9395" y="6195592"/>
            <a:ext cx="9144000" cy="41549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0488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FFFFFF"/>
                </a:solidFill>
              </a:rPr>
              <a:t>Sponsors</a:t>
            </a:r>
            <a:r>
              <a:rPr lang="en-US" sz="2100" b="1" dirty="0">
                <a:solidFill>
                  <a:srgbClr val="FFFFFF"/>
                </a:solidFill>
              </a:rPr>
              <a:t>:	ONR, PMW-120, NOAA HFIP, NOPP </a:t>
            </a:r>
          </a:p>
        </p:txBody>
      </p:sp>
      <p:graphicFrame>
        <p:nvGraphicFramePr>
          <p:cNvPr id="11273" name="Object 13">
            <a:hlinkClick r:id="" action="ppaction://ole?verb=0"/>
          </p:cNvPr>
          <p:cNvGraphicFramePr>
            <a:graphicFrameLocks/>
          </p:cNvGraphicFramePr>
          <p:nvPr/>
        </p:nvGraphicFramePr>
        <p:xfrm>
          <a:off x="2414588" y="242888"/>
          <a:ext cx="13811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CorelDRAW 6.0" r:id="rId7" imgW="3949700" imgH="1768475" progId="CorelDRAW.Graphic.6">
                  <p:embed/>
                </p:oleObj>
              </mc:Choice>
              <mc:Fallback>
                <p:oleObj name="CorelDRAW 6.0" r:id="rId7" imgW="3949700" imgH="1768475" progId="CorelDRAW.Graphic.6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4588" y="242888"/>
                        <a:ext cx="138112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4" name="Picture 14" descr="PMW_120_small_9_0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157163"/>
            <a:ext cx="78581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8" descr="NOA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160338"/>
            <a:ext cx="808037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5100" y="4589562"/>
            <a:ext cx="8763000" cy="1595309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100" b="1" dirty="0" smtClean="0">
                <a:solidFill>
                  <a:srgbClr val="FFFF00"/>
                </a:solidFill>
              </a:rPr>
              <a:t>James D</a:t>
            </a:r>
            <a:r>
              <a:rPr lang="en-US" sz="2100" b="1" dirty="0">
                <a:solidFill>
                  <a:srgbClr val="FFFF00"/>
                </a:solidFill>
              </a:rPr>
              <a:t>. Doyle, R. Hodur</a:t>
            </a:r>
            <a:r>
              <a:rPr lang="en-US" sz="2100" b="1" baseline="30000" dirty="0">
                <a:solidFill>
                  <a:srgbClr val="FFFF00"/>
                </a:solidFill>
              </a:rPr>
              <a:t>1</a:t>
            </a:r>
            <a:r>
              <a:rPr lang="en-US" sz="2100" b="1" dirty="0">
                <a:solidFill>
                  <a:srgbClr val="FFFF00"/>
                </a:solidFill>
              </a:rPr>
              <a:t>, </a:t>
            </a:r>
            <a:r>
              <a:rPr lang="en-US" sz="2100" b="1" dirty="0">
                <a:solidFill>
                  <a:srgbClr val="FFFF00"/>
                </a:solidFill>
                <a:latin typeface="Arial"/>
                <a:cs typeface="+mn-cs"/>
              </a:rPr>
              <a:t>J. </a:t>
            </a:r>
            <a:r>
              <a:rPr lang="en-US" sz="2100" b="1" dirty="0" smtClean="0">
                <a:solidFill>
                  <a:srgbClr val="FFFF00"/>
                </a:solidFill>
                <a:latin typeface="Arial"/>
                <a:cs typeface="+mn-cs"/>
              </a:rPr>
              <a:t>Moskaitis, </a:t>
            </a:r>
            <a:r>
              <a:rPr lang="en-US" sz="2100" b="1" dirty="0" smtClean="0">
                <a:solidFill>
                  <a:srgbClr val="FFFF00"/>
                </a:solidFill>
              </a:rPr>
              <a:t>S. Chen, E. Hendricks,       T. Holt, H. Jin, Y. Jin, M</a:t>
            </a:r>
            <a:r>
              <a:rPr lang="en-US" sz="2100" b="1" dirty="0">
                <a:solidFill>
                  <a:srgbClr val="FFFF00"/>
                </a:solidFill>
              </a:rPr>
              <a:t>. Peng, A. Reinecke,  K. Sashegyi, </a:t>
            </a:r>
            <a:r>
              <a:rPr lang="en-US" sz="2100" b="1" dirty="0" smtClean="0">
                <a:solidFill>
                  <a:srgbClr val="FFFF00"/>
                </a:solidFill>
              </a:rPr>
              <a:t>                 J</a:t>
            </a:r>
            <a:r>
              <a:rPr lang="en-US" sz="2100" b="1" dirty="0">
                <a:solidFill>
                  <a:srgbClr val="FFFF00"/>
                </a:solidFill>
              </a:rPr>
              <a:t>. Schmidt, S. Wang </a:t>
            </a:r>
          </a:p>
          <a:p>
            <a:pPr algn="ctr" eaLnBrk="1" hangingPunct="1"/>
            <a:endParaRPr lang="en-US" sz="800" b="1" dirty="0">
              <a:solidFill>
                <a:srgbClr val="FFFF00"/>
              </a:solidFill>
            </a:endParaRPr>
          </a:p>
          <a:p>
            <a:pPr algn="ctr" eaLnBrk="1" hangingPunct="1">
              <a:lnSpc>
                <a:spcPts val="1600"/>
              </a:lnSpc>
            </a:pPr>
            <a:r>
              <a:rPr lang="en-US" b="1" i="1" dirty="0">
                <a:solidFill>
                  <a:srgbClr val="FFFFFF"/>
                </a:solidFill>
              </a:rPr>
              <a:t>Naval Research Laboratory, Monterey, CA</a:t>
            </a:r>
          </a:p>
          <a:p>
            <a:pPr algn="ctr" eaLnBrk="1" hangingPunct="1">
              <a:lnSpc>
                <a:spcPts val="1600"/>
              </a:lnSpc>
            </a:pPr>
            <a:r>
              <a:rPr lang="en-US" b="1" baseline="30000" dirty="0">
                <a:solidFill>
                  <a:srgbClr val="FFFFFF"/>
                </a:solidFill>
              </a:rPr>
              <a:t>1</a:t>
            </a:r>
            <a:r>
              <a:rPr lang="en-US" b="1" i="1" dirty="0">
                <a:solidFill>
                  <a:srgbClr val="FFFFFF"/>
                </a:solidFill>
              </a:rPr>
              <a:t>SAIC, Monterey, </a:t>
            </a:r>
            <a:r>
              <a:rPr lang="en-US" b="1" i="1" dirty="0" smtClean="0">
                <a:solidFill>
                  <a:srgbClr val="FFFFFF"/>
                </a:solidFill>
              </a:rPr>
              <a:t>CA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1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r="10934"/>
          <a:stretch/>
        </p:blipFill>
        <p:spPr bwMode="auto">
          <a:xfrm>
            <a:off x="0" y="1006475"/>
            <a:ext cx="2704780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r="14580" b="5386"/>
          <a:stretch/>
        </p:blipFill>
        <p:spPr bwMode="auto">
          <a:xfrm>
            <a:off x="2699017" y="888200"/>
            <a:ext cx="2225262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152400" y="0"/>
            <a:ext cx="899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3366"/>
                </a:solidFill>
                <a:latin typeface="Arial Black" pitchFamily="34" charset="0"/>
              </a:rPr>
              <a:t>Initial Condition Sensitivity: Sandy</a:t>
            </a:r>
            <a:endParaRPr lang="en-US" sz="2800" dirty="0">
              <a:solidFill>
                <a:srgbClr val="003366"/>
              </a:solidFill>
              <a:latin typeface="Arial Black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800000"/>
                </a:solidFill>
                <a:latin typeface="Arial Black" pitchFamily="34" charset="0"/>
              </a:rPr>
              <a:t>Data Denial Experiments</a:t>
            </a:r>
            <a:endParaRPr lang="en-US" sz="2200" dirty="0">
              <a:solidFill>
                <a:srgbClr val="800000"/>
              </a:solidFill>
              <a:latin typeface="Arial Black" pitchFamily="34" charset="0"/>
            </a:endParaRPr>
          </a:p>
        </p:txBody>
      </p:sp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96" y="4278312"/>
            <a:ext cx="1552575" cy="6651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2" name="TextBox 2"/>
          <p:cNvSpPr txBox="1">
            <a:spLocks noChangeArrowheads="1"/>
          </p:cNvSpPr>
          <p:nvPr/>
        </p:nvSpPr>
        <p:spPr bwMode="auto">
          <a:xfrm>
            <a:off x="738334" y="3648075"/>
            <a:ext cx="1274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Best Track</a:t>
            </a:r>
          </a:p>
        </p:txBody>
      </p:sp>
      <p:sp>
        <p:nvSpPr>
          <p:cNvPr id="36873" name="TextBox 11"/>
          <p:cNvSpPr txBox="1">
            <a:spLocks noChangeArrowheads="1"/>
          </p:cNvSpPr>
          <p:nvPr/>
        </p:nvSpPr>
        <p:spPr bwMode="auto">
          <a:xfrm>
            <a:off x="481159" y="1573212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FF"/>
                </a:solidFill>
              </a:rPr>
              <a:t>Control</a:t>
            </a:r>
          </a:p>
        </p:txBody>
      </p:sp>
      <p:sp>
        <p:nvSpPr>
          <p:cNvPr id="36874" name="TextBox 12"/>
          <p:cNvSpPr txBox="1">
            <a:spLocks noChangeArrowheads="1"/>
          </p:cNvSpPr>
          <p:nvPr/>
        </p:nvSpPr>
        <p:spPr bwMode="auto">
          <a:xfrm>
            <a:off x="1135209" y="2319337"/>
            <a:ext cx="1019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</a:rPr>
              <a:t>No Sat.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</a:rPr>
              <a:t>Winds</a:t>
            </a:r>
          </a:p>
        </p:txBody>
      </p:sp>
      <p:sp>
        <p:nvSpPr>
          <p:cNvPr id="36875" name="TextBox 13"/>
          <p:cNvSpPr txBox="1">
            <a:spLocks noChangeArrowheads="1"/>
          </p:cNvSpPr>
          <p:nvPr/>
        </p:nvSpPr>
        <p:spPr bwMode="auto">
          <a:xfrm>
            <a:off x="741509" y="800887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06Z 24 Oct.</a:t>
            </a:r>
          </a:p>
        </p:txBody>
      </p:sp>
      <p:sp>
        <p:nvSpPr>
          <p:cNvPr id="36877" name="TextBox 15"/>
          <p:cNvSpPr txBox="1">
            <a:spLocks noChangeArrowheads="1"/>
          </p:cNvSpPr>
          <p:nvPr/>
        </p:nvSpPr>
        <p:spPr bwMode="auto">
          <a:xfrm>
            <a:off x="3127643" y="800887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00Z 25 Oct.</a:t>
            </a:r>
          </a:p>
        </p:txBody>
      </p:sp>
      <p:pic>
        <p:nvPicPr>
          <p:cNvPr id="14" name="Picture 4" descr="C:\Users\doyle\Desktop\track data deni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9" r="36102" b="2657"/>
          <a:stretch>
            <a:fillRect/>
          </a:stretch>
        </p:blipFill>
        <p:spPr bwMode="auto">
          <a:xfrm>
            <a:off x="4924279" y="1143000"/>
            <a:ext cx="4121569" cy="359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6108700" y="800887"/>
            <a:ext cx="1868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Track Error (nm)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12" y="1207722"/>
            <a:ext cx="1685968" cy="7223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620000" y="1434305"/>
            <a:ext cx="1019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</a:rPr>
              <a:t>No Sat.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</a:rPr>
              <a:t>Winds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482747" y="3110504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FF"/>
                </a:solidFill>
              </a:rPr>
              <a:t>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8"/>
          <a:stretch/>
        </p:blipFill>
        <p:spPr>
          <a:xfrm>
            <a:off x="0" y="964196"/>
            <a:ext cx="4906990" cy="4369804"/>
          </a:xfrm>
          <a:prstGeom prst="rect">
            <a:avLst/>
          </a:prstGeom>
        </p:spPr>
      </p:pic>
      <p:sp>
        <p:nvSpPr>
          <p:cNvPr id="36870" name="Text Box 4"/>
          <p:cNvSpPr txBox="1">
            <a:spLocks noChangeArrowheads="1"/>
          </p:cNvSpPr>
          <p:nvPr/>
        </p:nvSpPr>
        <p:spPr bwMode="auto">
          <a:xfrm>
            <a:off x="152400" y="5474583"/>
            <a:ext cx="8839200" cy="1077218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Some operational models erroneously </a:t>
            </a:r>
            <a:r>
              <a:rPr lang="en-US" sz="1600" b="1" dirty="0" err="1" smtClean="0">
                <a:solidFill>
                  <a:srgbClr val="800000"/>
                </a:solidFill>
                <a:cs typeface="Arial" pitchFamily="34" charset="0"/>
              </a:rPr>
              <a:t>recurved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 Sandy out to sea (prior to 18Z/25 Oct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).</a:t>
            </a:r>
            <a:endParaRPr lang="en-US" sz="1600" b="1" dirty="0" smtClean="0">
              <a:solidFill>
                <a:srgbClr val="80000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COAMPS-TC assimilated satellite-derived atmospheric </a:t>
            </a: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motion 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vectors (mostly </a:t>
            </a: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in mid- and upper levels) have a large impact on the track 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for </a:t>
            </a: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Sandy.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Impact of the 06Z and 18Z </a:t>
            </a:r>
            <a:r>
              <a:rPr lang="en-US" sz="1600" b="1" dirty="0" err="1">
                <a:solidFill>
                  <a:srgbClr val="800000"/>
                </a:solidFill>
                <a:cs typeface="Arial" pitchFamily="34" charset="0"/>
              </a:rPr>
              <a:t>radiosondes</a:t>
            </a: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 and satellite 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TPW are </a:t>
            </a: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secondary (still important).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04922" y="800887"/>
            <a:ext cx="492427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Ops/Real-Time Tracks for Sandy (00Z 25 Oct)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1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C:\Users\doyle\Desktop\sandysmbox.00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59"/>
          <a:stretch>
            <a:fillRect/>
          </a:stretch>
        </p:blipFill>
        <p:spPr bwMode="auto">
          <a:xfrm>
            <a:off x="992188" y="1306513"/>
            <a:ext cx="7808912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3366"/>
                </a:solidFill>
                <a:latin typeface="Arial Black" pitchFamily="34" charset="0"/>
              </a:rPr>
              <a:t>COAMPS-TC Initial Condition Sensitivity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200">
                <a:solidFill>
                  <a:srgbClr val="800000"/>
                </a:solidFill>
                <a:latin typeface="Arial Black" pitchFamily="34" charset="0"/>
              </a:rPr>
              <a:t>Large-Scale Adjoint Sensitivity</a:t>
            </a:r>
          </a:p>
        </p:txBody>
      </p:sp>
      <p:sp>
        <p:nvSpPr>
          <p:cNvPr id="38916" name="TextBox 1"/>
          <p:cNvSpPr txBox="1">
            <a:spLocks noChangeArrowheads="1"/>
          </p:cNvSpPr>
          <p:nvPr/>
        </p:nvSpPr>
        <p:spPr bwMode="auto">
          <a:xfrm>
            <a:off x="1393825" y="671513"/>
            <a:ext cx="6299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Total Energy Sensitivity and 500-mb Heights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Initialized at 00Z 25 October (96-h Sensitivity)</a:t>
            </a:r>
          </a:p>
        </p:txBody>
      </p:sp>
      <p:sp>
        <p:nvSpPr>
          <p:cNvPr id="9" name="Rectangle 41"/>
          <p:cNvSpPr>
            <a:spLocks noChangeArrowheads="1"/>
          </p:cNvSpPr>
          <p:nvPr/>
        </p:nvSpPr>
        <p:spPr bwMode="auto">
          <a:xfrm>
            <a:off x="5364163" y="3676650"/>
            <a:ext cx="466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0066"/>
                </a:solidFill>
              </a:rPr>
              <a:t>L</a:t>
            </a:r>
          </a:p>
        </p:txBody>
      </p:sp>
      <p:sp>
        <p:nvSpPr>
          <p:cNvPr id="4" name="Oval 3"/>
          <p:cNvSpPr/>
          <p:nvPr/>
        </p:nvSpPr>
        <p:spPr>
          <a:xfrm>
            <a:off x="2176463" y="2974975"/>
            <a:ext cx="871537" cy="9080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84575" y="3524250"/>
            <a:ext cx="871538" cy="9064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89488" y="2609850"/>
            <a:ext cx="871537" cy="9064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73600" y="3663950"/>
            <a:ext cx="623888" cy="6270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676900" y="3530600"/>
            <a:ext cx="625475" cy="6286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Circular Arrow 29"/>
          <p:cNvSpPr/>
          <p:nvPr/>
        </p:nvSpPr>
        <p:spPr>
          <a:xfrm rot="17873939">
            <a:off x="3085307" y="2875756"/>
            <a:ext cx="266700" cy="1211263"/>
          </a:xfrm>
          <a:custGeom>
            <a:avLst/>
            <a:gdLst>
              <a:gd name="connsiteX0" fmla="*/ 1210418 w 1965325"/>
              <a:gd name="connsiteY0" fmla="*/ 172882 h 3048000"/>
              <a:gd name="connsiteX1" fmla="*/ 1833366 w 1965325"/>
              <a:gd name="connsiteY1" fmla="*/ 1320384 h 3048000"/>
              <a:gd name="connsiteX2" fmla="*/ 1936759 w 1965325"/>
              <a:gd name="connsiteY2" fmla="*/ 1357434 h 3048000"/>
              <a:gd name="connsiteX3" fmla="*/ 1704418 w 1965325"/>
              <a:gd name="connsiteY3" fmla="*/ 1782628 h 3048000"/>
              <a:gd name="connsiteX4" fmla="*/ 1474227 w 1965325"/>
              <a:gd name="connsiteY4" fmla="*/ 1191694 h 3048000"/>
              <a:gd name="connsiteX5" fmla="*/ 1576375 w 1965325"/>
              <a:gd name="connsiteY5" fmla="*/ 1228297 h 3048000"/>
              <a:gd name="connsiteX6" fmla="*/ 1168329 w 1965325"/>
              <a:gd name="connsiteY6" fmla="*/ 422564 h 3048000"/>
              <a:gd name="connsiteX7" fmla="*/ 1210418 w 1965325"/>
              <a:gd name="connsiteY7" fmla="*/ 172882 h 3048000"/>
              <a:gd name="connsiteX0" fmla="*/ 71453 w 768430"/>
              <a:gd name="connsiteY0" fmla="*/ 0 h 1715569"/>
              <a:gd name="connsiteX1" fmla="*/ 665037 w 768430"/>
              <a:gd name="connsiteY1" fmla="*/ 1253325 h 1715569"/>
              <a:gd name="connsiteX2" fmla="*/ 768430 w 768430"/>
              <a:gd name="connsiteY2" fmla="*/ 1290375 h 1715569"/>
              <a:gd name="connsiteX3" fmla="*/ 536089 w 768430"/>
              <a:gd name="connsiteY3" fmla="*/ 1715569 h 1715569"/>
              <a:gd name="connsiteX4" fmla="*/ 305898 w 768430"/>
              <a:gd name="connsiteY4" fmla="*/ 1124635 h 1715569"/>
              <a:gd name="connsiteX5" fmla="*/ 408046 w 768430"/>
              <a:gd name="connsiteY5" fmla="*/ 1161238 h 1715569"/>
              <a:gd name="connsiteX6" fmla="*/ 0 w 768430"/>
              <a:gd name="connsiteY6" fmla="*/ 355505 h 1715569"/>
              <a:gd name="connsiteX7" fmla="*/ 71453 w 768430"/>
              <a:gd name="connsiteY7" fmla="*/ 0 h 1715569"/>
              <a:gd name="connsiteX0" fmla="*/ 97595 w 794572"/>
              <a:gd name="connsiteY0" fmla="*/ 0 h 1715569"/>
              <a:gd name="connsiteX1" fmla="*/ 691179 w 794572"/>
              <a:gd name="connsiteY1" fmla="*/ 1253325 h 1715569"/>
              <a:gd name="connsiteX2" fmla="*/ 794572 w 794572"/>
              <a:gd name="connsiteY2" fmla="*/ 1290375 h 1715569"/>
              <a:gd name="connsiteX3" fmla="*/ 562231 w 794572"/>
              <a:gd name="connsiteY3" fmla="*/ 1715569 h 1715569"/>
              <a:gd name="connsiteX4" fmla="*/ 332040 w 794572"/>
              <a:gd name="connsiteY4" fmla="*/ 1124635 h 1715569"/>
              <a:gd name="connsiteX5" fmla="*/ 434188 w 794572"/>
              <a:gd name="connsiteY5" fmla="*/ 1161238 h 1715569"/>
              <a:gd name="connsiteX6" fmla="*/ 0 w 794572"/>
              <a:gd name="connsiteY6" fmla="*/ 227314 h 1715569"/>
              <a:gd name="connsiteX7" fmla="*/ 97595 w 794572"/>
              <a:gd name="connsiteY7" fmla="*/ 0 h 1715569"/>
              <a:gd name="connsiteX0" fmla="*/ 97595 w 794572"/>
              <a:gd name="connsiteY0" fmla="*/ 0 h 1629537"/>
              <a:gd name="connsiteX1" fmla="*/ 691179 w 794572"/>
              <a:gd name="connsiteY1" fmla="*/ 1253325 h 1629537"/>
              <a:gd name="connsiteX2" fmla="*/ 794572 w 794572"/>
              <a:gd name="connsiteY2" fmla="*/ 1290375 h 1629537"/>
              <a:gd name="connsiteX3" fmla="*/ 786671 w 794572"/>
              <a:gd name="connsiteY3" fmla="*/ 1629537 h 1629537"/>
              <a:gd name="connsiteX4" fmla="*/ 332040 w 794572"/>
              <a:gd name="connsiteY4" fmla="*/ 1124635 h 1629537"/>
              <a:gd name="connsiteX5" fmla="*/ 434188 w 794572"/>
              <a:gd name="connsiteY5" fmla="*/ 1161238 h 1629537"/>
              <a:gd name="connsiteX6" fmla="*/ 0 w 794572"/>
              <a:gd name="connsiteY6" fmla="*/ 227314 h 1629537"/>
              <a:gd name="connsiteX7" fmla="*/ 97595 w 794572"/>
              <a:gd name="connsiteY7" fmla="*/ 0 h 1629537"/>
              <a:gd name="connsiteX0" fmla="*/ 97595 w 834316"/>
              <a:gd name="connsiteY0" fmla="*/ 0 h 1629537"/>
              <a:gd name="connsiteX1" fmla="*/ 691179 w 834316"/>
              <a:gd name="connsiteY1" fmla="*/ 1253325 h 1629537"/>
              <a:gd name="connsiteX2" fmla="*/ 834316 w 834316"/>
              <a:gd name="connsiteY2" fmla="*/ 1215304 h 1629537"/>
              <a:gd name="connsiteX3" fmla="*/ 786671 w 834316"/>
              <a:gd name="connsiteY3" fmla="*/ 1629537 h 1629537"/>
              <a:gd name="connsiteX4" fmla="*/ 332040 w 834316"/>
              <a:gd name="connsiteY4" fmla="*/ 1124635 h 1629537"/>
              <a:gd name="connsiteX5" fmla="*/ 434188 w 834316"/>
              <a:gd name="connsiteY5" fmla="*/ 1161238 h 1629537"/>
              <a:gd name="connsiteX6" fmla="*/ 0 w 834316"/>
              <a:gd name="connsiteY6" fmla="*/ 227314 h 1629537"/>
              <a:gd name="connsiteX7" fmla="*/ 97595 w 834316"/>
              <a:gd name="connsiteY7" fmla="*/ 0 h 1629537"/>
              <a:gd name="connsiteX0" fmla="*/ 97595 w 834316"/>
              <a:gd name="connsiteY0" fmla="*/ 0 h 1629537"/>
              <a:gd name="connsiteX1" fmla="*/ 691179 w 834316"/>
              <a:gd name="connsiteY1" fmla="*/ 1253325 h 1629537"/>
              <a:gd name="connsiteX2" fmla="*/ 834316 w 834316"/>
              <a:gd name="connsiteY2" fmla="*/ 1215304 h 1629537"/>
              <a:gd name="connsiteX3" fmla="*/ 786671 w 834316"/>
              <a:gd name="connsiteY3" fmla="*/ 1629537 h 1629537"/>
              <a:gd name="connsiteX4" fmla="*/ 332040 w 834316"/>
              <a:gd name="connsiteY4" fmla="*/ 1124635 h 1629537"/>
              <a:gd name="connsiteX5" fmla="*/ 492079 w 834316"/>
              <a:gd name="connsiteY5" fmla="*/ 1271862 h 1629537"/>
              <a:gd name="connsiteX6" fmla="*/ 0 w 834316"/>
              <a:gd name="connsiteY6" fmla="*/ 227314 h 1629537"/>
              <a:gd name="connsiteX7" fmla="*/ 97595 w 834316"/>
              <a:gd name="connsiteY7" fmla="*/ 0 h 1629537"/>
              <a:gd name="connsiteX0" fmla="*/ 97595 w 834316"/>
              <a:gd name="connsiteY0" fmla="*/ 0 h 1629537"/>
              <a:gd name="connsiteX1" fmla="*/ 691179 w 834316"/>
              <a:gd name="connsiteY1" fmla="*/ 1253325 h 1629537"/>
              <a:gd name="connsiteX2" fmla="*/ 834316 w 834316"/>
              <a:gd name="connsiteY2" fmla="*/ 1215304 h 1629537"/>
              <a:gd name="connsiteX3" fmla="*/ 786671 w 834316"/>
              <a:gd name="connsiteY3" fmla="*/ 1629537 h 1629537"/>
              <a:gd name="connsiteX4" fmla="*/ 409691 w 834316"/>
              <a:gd name="connsiteY4" fmla="*/ 1303948 h 1629537"/>
              <a:gd name="connsiteX5" fmla="*/ 492079 w 834316"/>
              <a:gd name="connsiteY5" fmla="*/ 1271862 h 1629537"/>
              <a:gd name="connsiteX6" fmla="*/ 0 w 834316"/>
              <a:gd name="connsiteY6" fmla="*/ 227314 h 1629537"/>
              <a:gd name="connsiteX7" fmla="*/ 97595 w 834316"/>
              <a:gd name="connsiteY7" fmla="*/ 0 h 1629537"/>
              <a:gd name="connsiteX0" fmla="*/ 97595 w 834316"/>
              <a:gd name="connsiteY0" fmla="*/ 0 h 1677556"/>
              <a:gd name="connsiteX1" fmla="*/ 691179 w 834316"/>
              <a:gd name="connsiteY1" fmla="*/ 1253325 h 1677556"/>
              <a:gd name="connsiteX2" fmla="*/ 834316 w 834316"/>
              <a:gd name="connsiteY2" fmla="*/ 1215304 h 1677556"/>
              <a:gd name="connsiteX3" fmla="*/ 320968 w 834316"/>
              <a:gd name="connsiteY3" fmla="*/ 1677556 h 1677556"/>
              <a:gd name="connsiteX4" fmla="*/ 409691 w 834316"/>
              <a:gd name="connsiteY4" fmla="*/ 1303948 h 1677556"/>
              <a:gd name="connsiteX5" fmla="*/ 492079 w 834316"/>
              <a:gd name="connsiteY5" fmla="*/ 1271862 h 1677556"/>
              <a:gd name="connsiteX6" fmla="*/ 0 w 834316"/>
              <a:gd name="connsiteY6" fmla="*/ 227314 h 1677556"/>
              <a:gd name="connsiteX7" fmla="*/ 97595 w 834316"/>
              <a:gd name="connsiteY7" fmla="*/ 0 h 1677556"/>
              <a:gd name="connsiteX0" fmla="*/ 97595 w 834316"/>
              <a:gd name="connsiteY0" fmla="*/ 0 h 1677556"/>
              <a:gd name="connsiteX1" fmla="*/ 691179 w 834316"/>
              <a:gd name="connsiteY1" fmla="*/ 1253325 h 1677556"/>
              <a:gd name="connsiteX2" fmla="*/ 834316 w 834316"/>
              <a:gd name="connsiteY2" fmla="*/ 1215304 h 1677556"/>
              <a:gd name="connsiteX3" fmla="*/ 320968 w 834316"/>
              <a:gd name="connsiteY3" fmla="*/ 1677556 h 1677556"/>
              <a:gd name="connsiteX4" fmla="*/ 136644 w 834316"/>
              <a:gd name="connsiteY4" fmla="*/ 1273947 h 1677556"/>
              <a:gd name="connsiteX5" fmla="*/ 492079 w 834316"/>
              <a:gd name="connsiteY5" fmla="*/ 1271862 h 1677556"/>
              <a:gd name="connsiteX6" fmla="*/ 0 w 834316"/>
              <a:gd name="connsiteY6" fmla="*/ 227314 h 1677556"/>
              <a:gd name="connsiteX7" fmla="*/ 97595 w 834316"/>
              <a:gd name="connsiteY7" fmla="*/ 0 h 1677556"/>
              <a:gd name="connsiteX0" fmla="*/ 97595 w 834316"/>
              <a:gd name="connsiteY0" fmla="*/ 0 h 1677556"/>
              <a:gd name="connsiteX1" fmla="*/ 657636 w 834316"/>
              <a:gd name="connsiteY1" fmla="*/ 1185940 h 1677556"/>
              <a:gd name="connsiteX2" fmla="*/ 834316 w 834316"/>
              <a:gd name="connsiteY2" fmla="*/ 1215304 h 1677556"/>
              <a:gd name="connsiteX3" fmla="*/ 320968 w 834316"/>
              <a:gd name="connsiteY3" fmla="*/ 1677556 h 1677556"/>
              <a:gd name="connsiteX4" fmla="*/ 136644 w 834316"/>
              <a:gd name="connsiteY4" fmla="*/ 1273947 h 1677556"/>
              <a:gd name="connsiteX5" fmla="*/ 492079 w 834316"/>
              <a:gd name="connsiteY5" fmla="*/ 1271862 h 1677556"/>
              <a:gd name="connsiteX6" fmla="*/ 0 w 834316"/>
              <a:gd name="connsiteY6" fmla="*/ 227314 h 1677556"/>
              <a:gd name="connsiteX7" fmla="*/ 97595 w 834316"/>
              <a:gd name="connsiteY7" fmla="*/ 0 h 1677556"/>
              <a:gd name="connsiteX0" fmla="*/ 97595 w 834316"/>
              <a:gd name="connsiteY0" fmla="*/ 0 h 1677556"/>
              <a:gd name="connsiteX1" fmla="*/ 657636 w 834316"/>
              <a:gd name="connsiteY1" fmla="*/ 1185940 h 1677556"/>
              <a:gd name="connsiteX2" fmla="*/ 834316 w 834316"/>
              <a:gd name="connsiteY2" fmla="*/ 1215304 h 1677556"/>
              <a:gd name="connsiteX3" fmla="*/ 320968 w 834316"/>
              <a:gd name="connsiteY3" fmla="*/ 1677556 h 1677556"/>
              <a:gd name="connsiteX4" fmla="*/ 136644 w 834316"/>
              <a:gd name="connsiteY4" fmla="*/ 1273947 h 1677556"/>
              <a:gd name="connsiteX5" fmla="*/ 332131 w 834316"/>
              <a:gd name="connsiteY5" fmla="*/ 1268263 h 1677556"/>
              <a:gd name="connsiteX6" fmla="*/ 0 w 834316"/>
              <a:gd name="connsiteY6" fmla="*/ 227314 h 1677556"/>
              <a:gd name="connsiteX7" fmla="*/ 97595 w 834316"/>
              <a:gd name="connsiteY7" fmla="*/ 0 h 1677556"/>
              <a:gd name="connsiteX0" fmla="*/ 97595 w 834316"/>
              <a:gd name="connsiteY0" fmla="*/ 0 h 1677556"/>
              <a:gd name="connsiteX1" fmla="*/ 441698 w 834316"/>
              <a:gd name="connsiteY1" fmla="*/ 1279050 h 1677556"/>
              <a:gd name="connsiteX2" fmla="*/ 834316 w 834316"/>
              <a:gd name="connsiteY2" fmla="*/ 1215304 h 1677556"/>
              <a:gd name="connsiteX3" fmla="*/ 320968 w 834316"/>
              <a:gd name="connsiteY3" fmla="*/ 1677556 h 1677556"/>
              <a:gd name="connsiteX4" fmla="*/ 136644 w 834316"/>
              <a:gd name="connsiteY4" fmla="*/ 1273947 h 1677556"/>
              <a:gd name="connsiteX5" fmla="*/ 332131 w 834316"/>
              <a:gd name="connsiteY5" fmla="*/ 1268263 h 1677556"/>
              <a:gd name="connsiteX6" fmla="*/ 0 w 834316"/>
              <a:gd name="connsiteY6" fmla="*/ 227314 h 1677556"/>
              <a:gd name="connsiteX7" fmla="*/ 97595 w 834316"/>
              <a:gd name="connsiteY7" fmla="*/ 0 h 1677556"/>
              <a:gd name="connsiteX0" fmla="*/ 97595 w 621705"/>
              <a:gd name="connsiteY0" fmla="*/ 0 h 1677556"/>
              <a:gd name="connsiteX1" fmla="*/ 441698 w 621705"/>
              <a:gd name="connsiteY1" fmla="*/ 1279050 h 1677556"/>
              <a:gd name="connsiteX2" fmla="*/ 621705 w 621705"/>
              <a:gd name="connsiteY2" fmla="*/ 1270007 h 1677556"/>
              <a:gd name="connsiteX3" fmla="*/ 320968 w 621705"/>
              <a:gd name="connsiteY3" fmla="*/ 1677556 h 1677556"/>
              <a:gd name="connsiteX4" fmla="*/ 136644 w 621705"/>
              <a:gd name="connsiteY4" fmla="*/ 1273947 h 1677556"/>
              <a:gd name="connsiteX5" fmla="*/ 332131 w 621705"/>
              <a:gd name="connsiteY5" fmla="*/ 1268263 h 1677556"/>
              <a:gd name="connsiteX6" fmla="*/ 0 w 621705"/>
              <a:gd name="connsiteY6" fmla="*/ 227314 h 1677556"/>
              <a:gd name="connsiteX7" fmla="*/ 97595 w 621705"/>
              <a:gd name="connsiteY7" fmla="*/ 0 h 1677556"/>
              <a:gd name="connsiteX0" fmla="*/ 97595 w 621705"/>
              <a:gd name="connsiteY0" fmla="*/ 0 h 1677556"/>
              <a:gd name="connsiteX1" fmla="*/ 496306 w 621705"/>
              <a:gd name="connsiteY1" fmla="*/ 1272363 h 1677556"/>
              <a:gd name="connsiteX2" fmla="*/ 621705 w 621705"/>
              <a:gd name="connsiteY2" fmla="*/ 1270007 h 1677556"/>
              <a:gd name="connsiteX3" fmla="*/ 320968 w 621705"/>
              <a:gd name="connsiteY3" fmla="*/ 1677556 h 1677556"/>
              <a:gd name="connsiteX4" fmla="*/ 136644 w 621705"/>
              <a:gd name="connsiteY4" fmla="*/ 1273947 h 1677556"/>
              <a:gd name="connsiteX5" fmla="*/ 332131 w 621705"/>
              <a:gd name="connsiteY5" fmla="*/ 1268263 h 1677556"/>
              <a:gd name="connsiteX6" fmla="*/ 0 w 621705"/>
              <a:gd name="connsiteY6" fmla="*/ 227314 h 1677556"/>
              <a:gd name="connsiteX7" fmla="*/ 97595 w 621705"/>
              <a:gd name="connsiteY7" fmla="*/ 0 h 1677556"/>
              <a:gd name="connsiteX0" fmla="*/ 97595 w 621705"/>
              <a:gd name="connsiteY0" fmla="*/ 0 h 1677556"/>
              <a:gd name="connsiteX1" fmla="*/ 496306 w 621705"/>
              <a:gd name="connsiteY1" fmla="*/ 1272363 h 1677556"/>
              <a:gd name="connsiteX2" fmla="*/ 621705 w 621705"/>
              <a:gd name="connsiteY2" fmla="*/ 1270007 h 1677556"/>
              <a:gd name="connsiteX3" fmla="*/ 320968 w 621705"/>
              <a:gd name="connsiteY3" fmla="*/ 1677556 h 1677556"/>
              <a:gd name="connsiteX4" fmla="*/ 136644 w 621705"/>
              <a:gd name="connsiteY4" fmla="*/ 1273947 h 1677556"/>
              <a:gd name="connsiteX5" fmla="*/ 300808 w 621705"/>
              <a:gd name="connsiteY5" fmla="*/ 1259863 h 1677556"/>
              <a:gd name="connsiteX6" fmla="*/ 0 w 621705"/>
              <a:gd name="connsiteY6" fmla="*/ 227314 h 1677556"/>
              <a:gd name="connsiteX7" fmla="*/ 97595 w 621705"/>
              <a:gd name="connsiteY7" fmla="*/ 0 h 1677556"/>
              <a:gd name="connsiteX0" fmla="*/ 97595 w 705246"/>
              <a:gd name="connsiteY0" fmla="*/ 0 h 1677556"/>
              <a:gd name="connsiteX1" fmla="*/ 695397 w 705246"/>
              <a:gd name="connsiteY1" fmla="*/ 790556 h 1677556"/>
              <a:gd name="connsiteX2" fmla="*/ 496306 w 705246"/>
              <a:gd name="connsiteY2" fmla="*/ 1272363 h 1677556"/>
              <a:gd name="connsiteX3" fmla="*/ 621705 w 705246"/>
              <a:gd name="connsiteY3" fmla="*/ 1270007 h 1677556"/>
              <a:gd name="connsiteX4" fmla="*/ 320968 w 705246"/>
              <a:gd name="connsiteY4" fmla="*/ 1677556 h 1677556"/>
              <a:gd name="connsiteX5" fmla="*/ 136644 w 705246"/>
              <a:gd name="connsiteY5" fmla="*/ 1273947 h 1677556"/>
              <a:gd name="connsiteX6" fmla="*/ 300808 w 705246"/>
              <a:gd name="connsiteY6" fmla="*/ 1259863 h 1677556"/>
              <a:gd name="connsiteX7" fmla="*/ 0 w 705246"/>
              <a:gd name="connsiteY7" fmla="*/ 227314 h 1677556"/>
              <a:gd name="connsiteX8" fmla="*/ 97595 w 705246"/>
              <a:gd name="connsiteY8" fmla="*/ 0 h 1677556"/>
              <a:gd name="connsiteX0" fmla="*/ 97595 w 705246"/>
              <a:gd name="connsiteY0" fmla="*/ 0 h 1677556"/>
              <a:gd name="connsiteX1" fmla="*/ 695397 w 705246"/>
              <a:gd name="connsiteY1" fmla="*/ 790556 h 1677556"/>
              <a:gd name="connsiteX2" fmla="*/ 496306 w 705246"/>
              <a:gd name="connsiteY2" fmla="*/ 1272363 h 1677556"/>
              <a:gd name="connsiteX3" fmla="*/ 621705 w 705246"/>
              <a:gd name="connsiteY3" fmla="*/ 1270007 h 1677556"/>
              <a:gd name="connsiteX4" fmla="*/ 320968 w 705246"/>
              <a:gd name="connsiteY4" fmla="*/ 1677556 h 1677556"/>
              <a:gd name="connsiteX5" fmla="*/ 136644 w 705246"/>
              <a:gd name="connsiteY5" fmla="*/ 1273947 h 1677556"/>
              <a:gd name="connsiteX6" fmla="*/ 300808 w 705246"/>
              <a:gd name="connsiteY6" fmla="*/ 1259863 h 1677556"/>
              <a:gd name="connsiteX7" fmla="*/ 491931 w 705246"/>
              <a:gd name="connsiteY7" fmla="*/ 834798 h 1677556"/>
              <a:gd name="connsiteX8" fmla="*/ 0 w 705246"/>
              <a:gd name="connsiteY8" fmla="*/ 227314 h 1677556"/>
              <a:gd name="connsiteX9" fmla="*/ 97595 w 705246"/>
              <a:gd name="connsiteY9" fmla="*/ 0 h 1677556"/>
              <a:gd name="connsiteX0" fmla="*/ 97595 w 705246"/>
              <a:gd name="connsiteY0" fmla="*/ 0 h 1677556"/>
              <a:gd name="connsiteX1" fmla="*/ 695397 w 705246"/>
              <a:gd name="connsiteY1" fmla="*/ 790556 h 1677556"/>
              <a:gd name="connsiteX2" fmla="*/ 496306 w 705246"/>
              <a:gd name="connsiteY2" fmla="*/ 1272363 h 1677556"/>
              <a:gd name="connsiteX3" fmla="*/ 621705 w 705246"/>
              <a:gd name="connsiteY3" fmla="*/ 1270007 h 1677556"/>
              <a:gd name="connsiteX4" fmla="*/ 320968 w 705246"/>
              <a:gd name="connsiteY4" fmla="*/ 1677556 h 1677556"/>
              <a:gd name="connsiteX5" fmla="*/ 136644 w 705246"/>
              <a:gd name="connsiteY5" fmla="*/ 1273947 h 1677556"/>
              <a:gd name="connsiteX6" fmla="*/ 300808 w 705246"/>
              <a:gd name="connsiteY6" fmla="*/ 1259863 h 1677556"/>
              <a:gd name="connsiteX7" fmla="*/ 491931 w 705246"/>
              <a:gd name="connsiteY7" fmla="*/ 834798 h 1677556"/>
              <a:gd name="connsiteX8" fmla="*/ 238268 w 705246"/>
              <a:gd name="connsiteY8" fmla="*/ 432717 h 1677556"/>
              <a:gd name="connsiteX9" fmla="*/ 0 w 705246"/>
              <a:gd name="connsiteY9" fmla="*/ 227314 h 1677556"/>
              <a:gd name="connsiteX10" fmla="*/ 97595 w 705246"/>
              <a:gd name="connsiteY10" fmla="*/ 0 h 1677556"/>
              <a:gd name="connsiteX0" fmla="*/ 98157 w 705808"/>
              <a:gd name="connsiteY0" fmla="*/ 0 h 1677556"/>
              <a:gd name="connsiteX1" fmla="*/ 695959 w 705808"/>
              <a:gd name="connsiteY1" fmla="*/ 790556 h 1677556"/>
              <a:gd name="connsiteX2" fmla="*/ 496868 w 705808"/>
              <a:gd name="connsiteY2" fmla="*/ 1272363 h 1677556"/>
              <a:gd name="connsiteX3" fmla="*/ 622267 w 705808"/>
              <a:gd name="connsiteY3" fmla="*/ 1270007 h 1677556"/>
              <a:gd name="connsiteX4" fmla="*/ 321530 w 705808"/>
              <a:gd name="connsiteY4" fmla="*/ 1677556 h 1677556"/>
              <a:gd name="connsiteX5" fmla="*/ 137206 w 705808"/>
              <a:gd name="connsiteY5" fmla="*/ 1273947 h 1677556"/>
              <a:gd name="connsiteX6" fmla="*/ 301370 w 705808"/>
              <a:gd name="connsiteY6" fmla="*/ 1259863 h 1677556"/>
              <a:gd name="connsiteX7" fmla="*/ 492493 w 705808"/>
              <a:gd name="connsiteY7" fmla="*/ 834798 h 1677556"/>
              <a:gd name="connsiteX8" fmla="*/ 238830 w 705808"/>
              <a:gd name="connsiteY8" fmla="*/ 432717 h 1677556"/>
              <a:gd name="connsiteX9" fmla="*/ 103825 w 705808"/>
              <a:gd name="connsiteY9" fmla="*/ 267940 h 1677556"/>
              <a:gd name="connsiteX10" fmla="*/ 562 w 705808"/>
              <a:gd name="connsiteY10" fmla="*/ 227314 h 1677556"/>
              <a:gd name="connsiteX11" fmla="*/ 98157 w 705808"/>
              <a:gd name="connsiteY11" fmla="*/ 0 h 1677556"/>
              <a:gd name="connsiteX0" fmla="*/ 70749 w 678400"/>
              <a:gd name="connsiteY0" fmla="*/ 0 h 1677556"/>
              <a:gd name="connsiteX1" fmla="*/ 668551 w 678400"/>
              <a:gd name="connsiteY1" fmla="*/ 790556 h 1677556"/>
              <a:gd name="connsiteX2" fmla="*/ 469460 w 678400"/>
              <a:gd name="connsiteY2" fmla="*/ 1272363 h 1677556"/>
              <a:gd name="connsiteX3" fmla="*/ 594859 w 678400"/>
              <a:gd name="connsiteY3" fmla="*/ 1270007 h 1677556"/>
              <a:gd name="connsiteX4" fmla="*/ 294122 w 678400"/>
              <a:gd name="connsiteY4" fmla="*/ 1677556 h 1677556"/>
              <a:gd name="connsiteX5" fmla="*/ 109798 w 678400"/>
              <a:gd name="connsiteY5" fmla="*/ 1273947 h 1677556"/>
              <a:gd name="connsiteX6" fmla="*/ 273962 w 678400"/>
              <a:gd name="connsiteY6" fmla="*/ 1259863 h 1677556"/>
              <a:gd name="connsiteX7" fmla="*/ 465085 w 678400"/>
              <a:gd name="connsiteY7" fmla="*/ 834798 h 1677556"/>
              <a:gd name="connsiteX8" fmla="*/ 211422 w 678400"/>
              <a:gd name="connsiteY8" fmla="*/ 432717 h 1677556"/>
              <a:gd name="connsiteX9" fmla="*/ 76417 w 678400"/>
              <a:gd name="connsiteY9" fmla="*/ 267940 h 1677556"/>
              <a:gd name="connsiteX10" fmla="*/ 874 w 678400"/>
              <a:gd name="connsiteY10" fmla="*/ 203310 h 1677556"/>
              <a:gd name="connsiteX11" fmla="*/ 70749 w 678400"/>
              <a:gd name="connsiteY11" fmla="*/ 0 h 1677556"/>
              <a:gd name="connsiteX0" fmla="*/ 55070 w 662721"/>
              <a:gd name="connsiteY0" fmla="*/ 0 h 1677556"/>
              <a:gd name="connsiteX1" fmla="*/ 652872 w 662721"/>
              <a:gd name="connsiteY1" fmla="*/ 790556 h 1677556"/>
              <a:gd name="connsiteX2" fmla="*/ 453781 w 662721"/>
              <a:gd name="connsiteY2" fmla="*/ 1272363 h 1677556"/>
              <a:gd name="connsiteX3" fmla="*/ 579180 w 662721"/>
              <a:gd name="connsiteY3" fmla="*/ 1270007 h 1677556"/>
              <a:gd name="connsiteX4" fmla="*/ 278443 w 662721"/>
              <a:gd name="connsiteY4" fmla="*/ 1677556 h 1677556"/>
              <a:gd name="connsiteX5" fmla="*/ 94119 w 662721"/>
              <a:gd name="connsiteY5" fmla="*/ 1273947 h 1677556"/>
              <a:gd name="connsiteX6" fmla="*/ 258283 w 662721"/>
              <a:gd name="connsiteY6" fmla="*/ 1259863 h 1677556"/>
              <a:gd name="connsiteX7" fmla="*/ 449406 w 662721"/>
              <a:gd name="connsiteY7" fmla="*/ 834798 h 1677556"/>
              <a:gd name="connsiteX8" fmla="*/ 195743 w 662721"/>
              <a:gd name="connsiteY8" fmla="*/ 432717 h 1677556"/>
              <a:gd name="connsiteX9" fmla="*/ 60738 w 662721"/>
              <a:gd name="connsiteY9" fmla="*/ 267940 h 1677556"/>
              <a:gd name="connsiteX10" fmla="*/ 1272 w 662721"/>
              <a:gd name="connsiteY10" fmla="*/ 186848 h 1677556"/>
              <a:gd name="connsiteX11" fmla="*/ 55070 w 662721"/>
              <a:gd name="connsiteY11" fmla="*/ 0 h 1677556"/>
              <a:gd name="connsiteX0" fmla="*/ 55070 w 654010"/>
              <a:gd name="connsiteY0" fmla="*/ 0 h 1677556"/>
              <a:gd name="connsiteX1" fmla="*/ 522566 w 654010"/>
              <a:gd name="connsiteY1" fmla="*/ 370469 h 1677556"/>
              <a:gd name="connsiteX2" fmla="*/ 652872 w 654010"/>
              <a:gd name="connsiteY2" fmla="*/ 790556 h 1677556"/>
              <a:gd name="connsiteX3" fmla="*/ 453781 w 654010"/>
              <a:gd name="connsiteY3" fmla="*/ 1272363 h 1677556"/>
              <a:gd name="connsiteX4" fmla="*/ 579180 w 654010"/>
              <a:gd name="connsiteY4" fmla="*/ 1270007 h 1677556"/>
              <a:gd name="connsiteX5" fmla="*/ 278443 w 654010"/>
              <a:gd name="connsiteY5" fmla="*/ 1677556 h 1677556"/>
              <a:gd name="connsiteX6" fmla="*/ 94119 w 654010"/>
              <a:gd name="connsiteY6" fmla="*/ 1273947 h 1677556"/>
              <a:gd name="connsiteX7" fmla="*/ 258283 w 654010"/>
              <a:gd name="connsiteY7" fmla="*/ 1259863 h 1677556"/>
              <a:gd name="connsiteX8" fmla="*/ 449406 w 654010"/>
              <a:gd name="connsiteY8" fmla="*/ 834798 h 1677556"/>
              <a:gd name="connsiteX9" fmla="*/ 195743 w 654010"/>
              <a:gd name="connsiteY9" fmla="*/ 432717 h 1677556"/>
              <a:gd name="connsiteX10" fmla="*/ 60738 w 654010"/>
              <a:gd name="connsiteY10" fmla="*/ 267940 h 1677556"/>
              <a:gd name="connsiteX11" fmla="*/ 1272 w 654010"/>
              <a:gd name="connsiteY11" fmla="*/ 186848 h 1677556"/>
              <a:gd name="connsiteX12" fmla="*/ 55070 w 654010"/>
              <a:gd name="connsiteY12" fmla="*/ 0 h 1677556"/>
              <a:gd name="connsiteX0" fmla="*/ 55070 w 595578"/>
              <a:gd name="connsiteY0" fmla="*/ 0 h 1677556"/>
              <a:gd name="connsiteX1" fmla="*/ 522566 w 595578"/>
              <a:gd name="connsiteY1" fmla="*/ 370469 h 1677556"/>
              <a:gd name="connsiteX2" fmla="*/ 585235 w 595578"/>
              <a:gd name="connsiteY2" fmla="*/ 767924 h 1677556"/>
              <a:gd name="connsiteX3" fmla="*/ 453781 w 595578"/>
              <a:gd name="connsiteY3" fmla="*/ 1272363 h 1677556"/>
              <a:gd name="connsiteX4" fmla="*/ 579180 w 595578"/>
              <a:gd name="connsiteY4" fmla="*/ 1270007 h 1677556"/>
              <a:gd name="connsiteX5" fmla="*/ 278443 w 595578"/>
              <a:gd name="connsiteY5" fmla="*/ 1677556 h 1677556"/>
              <a:gd name="connsiteX6" fmla="*/ 94119 w 595578"/>
              <a:gd name="connsiteY6" fmla="*/ 1273947 h 1677556"/>
              <a:gd name="connsiteX7" fmla="*/ 258283 w 595578"/>
              <a:gd name="connsiteY7" fmla="*/ 1259863 h 1677556"/>
              <a:gd name="connsiteX8" fmla="*/ 449406 w 595578"/>
              <a:gd name="connsiteY8" fmla="*/ 834798 h 1677556"/>
              <a:gd name="connsiteX9" fmla="*/ 195743 w 595578"/>
              <a:gd name="connsiteY9" fmla="*/ 432717 h 1677556"/>
              <a:gd name="connsiteX10" fmla="*/ 60738 w 595578"/>
              <a:gd name="connsiteY10" fmla="*/ 267940 h 1677556"/>
              <a:gd name="connsiteX11" fmla="*/ 1272 w 595578"/>
              <a:gd name="connsiteY11" fmla="*/ 186848 h 1677556"/>
              <a:gd name="connsiteX12" fmla="*/ 55070 w 595578"/>
              <a:gd name="connsiteY12" fmla="*/ 0 h 1677556"/>
              <a:gd name="connsiteX0" fmla="*/ 55070 w 595578"/>
              <a:gd name="connsiteY0" fmla="*/ 0 h 1677556"/>
              <a:gd name="connsiteX1" fmla="*/ 522566 w 595578"/>
              <a:gd name="connsiteY1" fmla="*/ 370469 h 1677556"/>
              <a:gd name="connsiteX2" fmla="*/ 585235 w 595578"/>
              <a:gd name="connsiteY2" fmla="*/ 767924 h 1677556"/>
              <a:gd name="connsiteX3" fmla="*/ 453781 w 595578"/>
              <a:gd name="connsiteY3" fmla="*/ 1272363 h 1677556"/>
              <a:gd name="connsiteX4" fmla="*/ 579180 w 595578"/>
              <a:gd name="connsiteY4" fmla="*/ 1270007 h 1677556"/>
              <a:gd name="connsiteX5" fmla="*/ 278443 w 595578"/>
              <a:gd name="connsiteY5" fmla="*/ 1677556 h 1677556"/>
              <a:gd name="connsiteX6" fmla="*/ 94119 w 595578"/>
              <a:gd name="connsiteY6" fmla="*/ 1273947 h 1677556"/>
              <a:gd name="connsiteX7" fmla="*/ 258283 w 595578"/>
              <a:gd name="connsiteY7" fmla="*/ 1259863 h 1677556"/>
              <a:gd name="connsiteX8" fmla="*/ 361254 w 595578"/>
              <a:gd name="connsiteY8" fmla="*/ 837543 h 1677556"/>
              <a:gd name="connsiteX9" fmla="*/ 195743 w 595578"/>
              <a:gd name="connsiteY9" fmla="*/ 432717 h 1677556"/>
              <a:gd name="connsiteX10" fmla="*/ 60738 w 595578"/>
              <a:gd name="connsiteY10" fmla="*/ 267940 h 1677556"/>
              <a:gd name="connsiteX11" fmla="*/ 1272 w 595578"/>
              <a:gd name="connsiteY11" fmla="*/ 186848 h 1677556"/>
              <a:gd name="connsiteX12" fmla="*/ 55070 w 595578"/>
              <a:gd name="connsiteY12" fmla="*/ 0 h 1677556"/>
              <a:gd name="connsiteX0" fmla="*/ 55070 w 595578"/>
              <a:gd name="connsiteY0" fmla="*/ 0 h 1677556"/>
              <a:gd name="connsiteX1" fmla="*/ 522566 w 595578"/>
              <a:gd name="connsiteY1" fmla="*/ 370469 h 1677556"/>
              <a:gd name="connsiteX2" fmla="*/ 585235 w 595578"/>
              <a:gd name="connsiteY2" fmla="*/ 767924 h 1677556"/>
              <a:gd name="connsiteX3" fmla="*/ 453781 w 595578"/>
              <a:gd name="connsiteY3" fmla="*/ 1272363 h 1677556"/>
              <a:gd name="connsiteX4" fmla="*/ 579180 w 595578"/>
              <a:gd name="connsiteY4" fmla="*/ 1270007 h 1677556"/>
              <a:gd name="connsiteX5" fmla="*/ 278443 w 595578"/>
              <a:gd name="connsiteY5" fmla="*/ 1677556 h 1677556"/>
              <a:gd name="connsiteX6" fmla="*/ 94119 w 595578"/>
              <a:gd name="connsiteY6" fmla="*/ 1273947 h 1677556"/>
              <a:gd name="connsiteX7" fmla="*/ 258283 w 595578"/>
              <a:gd name="connsiteY7" fmla="*/ 1259863 h 1677556"/>
              <a:gd name="connsiteX8" fmla="*/ 361254 w 595578"/>
              <a:gd name="connsiteY8" fmla="*/ 837543 h 1677556"/>
              <a:gd name="connsiteX9" fmla="*/ 312724 w 595578"/>
              <a:gd name="connsiteY9" fmla="*/ 435458 h 1677556"/>
              <a:gd name="connsiteX10" fmla="*/ 60738 w 595578"/>
              <a:gd name="connsiteY10" fmla="*/ 267940 h 1677556"/>
              <a:gd name="connsiteX11" fmla="*/ 1272 w 595578"/>
              <a:gd name="connsiteY11" fmla="*/ 186848 h 1677556"/>
              <a:gd name="connsiteX12" fmla="*/ 55070 w 595578"/>
              <a:gd name="connsiteY12" fmla="*/ 0 h 1677556"/>
              <a:gd name="connsiteX0" fmla="*/ 55070 w 595578"/>
              <a:gd name="connsiteY0" fmla="*/ 0 h 1677556"/>
              <a:gd name="connsiteX1" fmla="*/ 522566 w 595578"/>
              <a:gd name="connsiteY1" fmla="*/ 370469 h 1677556"/>
              <a:gd name="connsiteX2" fmla="*/ 585235 w 595578"/>
              <a:gd name="connsiteY2" fmla="*/ 767924 h 1677556"/>
              <a:gd name="connsiteX3" fmla="*/ 453781 w 595578"/>
              <a:gd name="connsiteY3" fmla="*/ 1272363 h 1677556"/>
              <a:gd name="connsiteX4" fmla="*/ 579180 w 595578"/>
              <a:gd name="connsiteY4" fmla="*/ 1270007 h 1677556"/>
              <a:gd name="connsiteX5" fmla="*/ 278443 w 595578"/>
              <a:gd name="connsiteY5" fmla="*/ 1677556 h 1677556"/>
              <a:gd name="connsiteX6" fmla="*/ 94119 w 595578"/>
              <a:gd name="connsiteY6" fmla="*/ 1273947 h 1677556"/>
              <a:gd name="connsiteX7" fmla="*/ 258283 w 595578"/>
              <a:gd name="connsiteY7" fmla="*/ 1259863 h 1677556"/>
              <a:gd name="connsiteX8" fmla="*/ 329380 w 595578"/>
              <a:gd name="connsiteY8" fmla="*/ 877839 h 1677556"/>
              <a:gd name="connsiteX9" fmla="*/ 312724 w 595578"/>
              <a:gd name="connsiteY9" fmla="*/ 435458 h 1677556"/>
              <a:gd name="connsiteX10" fmla="*/ 60738 w 595578"/>
              <a:gd name="connsiteY10" fmla="*/ 267940 h 1677556"/>
              <a:gd name="connsiteX11" fmla="*/ 1272 w 595578"/>
              <a:gd name="connsiteY11" fmla="*/ 186848 h 1677556"/>
              <a:gd name="connsiteX12" fmla="*/ 55070 w 595578"/>
              <a:gd name="connsiteY12" fmla="*/ 0 h 1677556"/>
              <a:gd name="connsiteX0" fmla="*/ 55070 w 595578"/>
              <a:gd name="connsiteY0" fmla="*/ 0 h 1677556"/>
              <a:gd name="connsiteX1" fmla="*/ 522566 w 595578"/>
              <a:gd name="connsiteY1" fmla="*/ 370469 h 1677556"/>
              <a:gd name="connsiteX2" fmla="*/ 585235 w 595578"/>
              <a:gd name="connsiteY2" fmla="*/ 767924 h 1677556"/>
              <a:gd name="connsiteX3" fmla="*/ 453781 w 595578"/>
              <a:gd name="connsiteY3" fmla="*/ 1272363 h 1677556"/>
              <a:gd name="connsiteX4" fmla="*/ 579180 w 595578"/>
              <a:gd name="connsiteY4" fmla="*/ 1270007 h 1677556"/>
              <a:gd name="connsiteX5" fmla="*/ 278443 w 595578"/>
              <a:gd name="connsiteY5" fmla="*/ 1677556 h 1677556"/>
              <a:gd name="connsiteX6" fmla="*/ 94119 w 595578"/>
              <a:gd name="connsiteY6" fmla="*/ 1273947 h 1677556"/>
              <a:gd name="connsiteX7" fmla="*/ 258283 w 595578"/>
              <a:gd name="connsiteY7" fmla="*/ 1259863 h 1677556"/>
              <a:gd name="connsiteX8" fmla="*/ 329380 w 595578"/>
              <a:gd name="connsiteY8" fmla="*/ 877839 h 1677556"/>
              <a:gd name="connsiteX9" fmla="*/ 312724 w 595578"/>
              <a:gd name="connsiteY9" fmla="*/ 435458 h 1677556"/>
              <a:gd name="connsiteX10" fmla="*/ 60738 w 595578"/>
              <a:gd name="connsiteY10" fmla="*/ 267940 h 1677556"/>
              <a:gd name="connsiteX11" fmla="*/ 1272 w 595578"/>
              <a:gd name="connsiteY11" fmla="*/ 186848 h 1677556"/>
              <a:gd name="connsiteX12" fmla="*/ 55070 w 595578"/>
              <a:gd name="connsiteY12" fmla="*/ 0 h 167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578" h="1677556">
                <a:moveTo>
                  <a:pt x="55070" y="0"/>
                </a:moveTo>
                <a:cubicBezTo>
                  <a:pt x="139043" y="58924"/>
                  <a:pt x="422932" y="238710"/>
                  <a:pt x="522566" y="370469"/>
                </a:cubicBezTo>
                <a:cubicBezTo>
                  <a:pt x="622200" y="502228"/>
                  <a:pt x="593790" y="645929"/>
                  <a:pt x="585235" y="767924"/>
                </a:cubicBezTo>
                <a:cubicBezTo>
                  <a:pt x="576680" y="889919"/>
                  <a:pt x="426792" y="1194742"/>
                  <a:pt x="453781" y="1272363"/>
                </a:cubicBezTo>
                <a:lnTo>
                  <a:pt x="579180" y="1270007"/>
                </a:lnTo>
                <a:lnTo>
                  <a:pt x="278443" y="1677556"/>
                </a:lnTo>
                <a:lnTo>
                  <a:pt x="94119" y="1273947"/>
                </a:lnTo>
                <a:lnTo>
                  <a:pt x="258283" y="1259863"/>
                </a:lnTo>
                <a:cubicBezTo>
                  <a:pt x="277719" y="1186015"/>
                  <a:pt x="329895" y="1062450"/>
                  <a:pt x="329380" y="877839"/>
                </a:cubicBezTo>
                <a:cubicBezTo>
                  <a:pt x="308700" y="742096"/>
                  <a:pt x="394713" y="536705"/>
                  <a:pt x="312724" y="435458"/>
                </a:cubicBezTo>
                <a:cubicBezTo>
                  <a:pt x="239399" y="346269"/>
                  <a:pt x="100449" y="302174"/>
                  <a:pt x="60738" y="267940"/>
                </a:cubicBezTo>
                <a:cubicBezTo>
                  <a:pt x="21027" y="233706"/>
                  <a:pt x="-6330" y="236792"/>
                  <a:pt x="1272" y="186848"/>
                </a:cubicBezTo>
                <a:cubicBezTo>
                  <a:pt x="15302" y="103621"/>
                  <a:pt x="41040" y="83227"/>
                  <a:pt x="55070" y="0"/>
                </a:cubicBezTo>
                <a:close/>
              </a:path>
            </a:pathLst>
          </a:custGeom>
          <a:solidFill>
            <a:srgbClr val="00800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9313" y="4354513"/>
            <a:ext cx="914400" cy="892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916613" y="4333875"/>
            <a:ext cx="9413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66"/>
                </a:solidFill>
              </a:rPr>
              <a:t>Sandy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66"/>
                </a:solidFill>
              </a:rPr>
              <a:t>at Final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66"/>
                </a:solidFill>
              </a:rPr>
              <a:t>Time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05050" y="3884613"/>
            <a:ext cx="914400" cy="892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60575" y="3860800"/>
            <a:ext cx="1274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66"/>
                </a:solidFill>
              </a:rPr>
              <a:t>Rossby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66"/>
                </a:solidFill>
              </a:rPr>
              <a:t>Wave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66"/>
                </a:solidFill>
              </a:rPr>
              <a:t>Dispersion</a:t>
            </a:r>
          </a:p>
        </p:txBody>
      </p:sp>
      <p:sp>
        <p:nvSpPr>
          <p:cNvPr id="20" name="Circular Arrow 29"/>
          <p:cNvSpPr/>
          <p:nvPr/>
        </p:nvSpPr>
        <p:spPr>
          <a:xfrm rot="14370512" flipH="1">
            <a:off x="4466431" y="3104357"/>
            <a:ext cx="271463" cy="1143000"/>
          </a:xfrm>
          <a:custGeom>
            <a:avLst/>
            <a:gdLst>
              <a:gd name="connsiteX0" fmla="*/ 1210418 w 1965325"/>
              <a:gd name="connsiteY0" fmla="*/ 172882 h 3048000"/>
              <a:gd name="connsiteX1" fmla="*/ 1833366 w 1965325"/>
              <a:gd name="connsiteY1" fmla="*/ 1320384 h 3048000"/>
              <a:gd name="connsiteX2" fmla="*/ 1936759 w 1965325"/>
              <a:gd name="connsiteY2" fmla="*/ 1357434 h 3048000"/>
              <a:gd name="connsiteX3" fmla="*/ 1704418 w 1965325"/>
              <a:gd name="connsiteY3" fmla="*/ 1782628 h 3048000"/>
              <a:gd name="connsiteX4" fmla="*/ 1474227 w 1965325"/>
              <a:gd name="connsiteY4" fmla="*/ 1191694 h 3048000"/>
              <a:gd name="connsiteX5" fmla="*/ 1576375 w 1965325"/>
              <a:gd name="connsiteY5" fmla="*/ 1228297 h 3048000"/>
              <a:gd name="connsiteX6" fmla="*/ 1168329 w 1965325"/>
              <a:gd name="connsiteY6" fmla="*/ 422564 h 3048000"/>
              <a:gd name="connsiteX7" fmla="*/ 1210418 w 1965325"/>
              <a:gd name="connsiteY7" fmla="*/ 172882 h 3048000"/>
              <a:gd name="connsiteX0" fmla="*/ 71453 w 768430"/>
              <a:gd name="connsiteY0" fmla="*/ 0 h 1715569"/>
              <a:gd name="connsiteX1" fmla="*/ 665037 w 768430"/>
              <a:gd name="connsiteY1" fmla="*/ 1253325 h 1715569"/>
              <a:gd name="connsiteX2" fmla="*/ 768430 w 768430"/>
              <a:gd name="connsiteY2" fmla="*/ 1290375 h 1715569"/>
              <a:gd name="connsiteX3" fmla="*/ 536089 w 768430"/>
              <a:gd name="connsiteY3" fmla="*/ 1715569 h 1715569"/>
              <a:gd name="connsiteX4" fmla="*/ 305898 w 768430"/>
              <a:gd name="connsiteY4" fmla="*/ 1124635 h 1715569"/>
              <a:gd name="connsiteX5" fmla="*/ 408046 w 768430"/>
              <a:gd name="connsiteY5" fmla="*/ 1161238 h 1715569"/>
              <a:gd name="connsiteX6" fmla="*/ 0 w 768430"/>
              <a:gd name="connsiteY6" fmla="*/ 355505 h 1715569"/>
              <a:gd name="connsiteX7" fmla="*/ 71453 w 768430"/>
              <a:gd name="connsiteY7" fmla="*/ 0 h 1715569"/>
              <a:gd name="connsiteX0" fmla="*/ 97595 w 794572"/>
              <a:gd name="connsiteY0" fmla="*/ 0 h 1715569"/>
              <a:gd name="connsiteX1" fmla="*/ 691179 w 794572"/>
              <a:gd name="connsiteY1" fmla="*/ 1253325 h 1715569"/>
              <a:gd name="connsiteX2" fmla="*/ 794572 w 794572"/>
              <a:gd name="connsiteY2" fmla="*/ 1290375 h 1715569"/>
              <a:gd name="connsiteX3" fmla="*/ 562231 w 794572"/>
              <a:gd name="connsiteY3" fmla="*/ 1715569 h 1715569"/>
              <a:gd name="connsiteX4" fmla="*/ 332040 w 794572"/>
              <a:gd name="connsiteY4" fmla="*/ 1124635 h 1715569"/>
              <a:gd name="connsiteX5" fmla="*/ 434188 w 794572"/>
              <a:gd name="connsiteY5" fmla="*/ 1161238 h 1715569"/>
              <a:gd name="connsiteX6" fmla="*/ 0 w 794572"/>
              <a:gd name="connsiteY6" fmla="*/ 227314 h 1715569"/>
              <a:gd name="connsiteX7" fmla="*/ 97595 w 794572"/>
              <a:gd name="connsiteY7" fmla="*/ 0 h 1715569"/>
              <a:gd name="connsiteX0" fmla="*/ 97595 w 794572"/>
              <a:gd name="connsiteY0" fmla="*/ 0 h 1629537"/>
              <a:gd name="connsiteX1" fmla="*/ 691179 w 794572"/>
              <a:gd name="connsiteY1" fmla="*/ 1253325 h 1629537"/>
              <a:gd name="connsiteX2" fmla="*/ 794572 w 794572"/>
              <a:gd name="connsiteY2" fmla="*/ 1290375 h 1629537"/>
              <a:gd name="connsiteX3" fmla="*/ 786671 w 794572"/>
              <a:gd name="connsiteY3" fmla="*/ 1629537 h 1629537"/>
              <a:gd name="connsiteX4" fmla="*/ 332040 w 794572"/>
              <a:gd name="connsiteY4" fmla="*/ 1124635 h 1629537"/>
              <a:gd name="connsiteX5" fmla="*/ 434188 w 794572"/>
              <a:gd name="connsiteY5" fmla="*/ 1161238 h 1629537"/>
              <a:gd name="connsiteX6" fmla="*/ 0 w 794572"/>
              <a:gd name="connsiteY6" fmla="*/ 227314 h 1629537"/>
              <a:gd name="connsiteX7" fmla="*/ 97595 w 794572"/>
              <a:gd name="connsiteY7" fmla="*/ 0 h 1629537"/>
              <a:gd name="connsiteX0" fmla="*/ 97595 w 834316"/>
              <a:gd name="connsiteY0" fmla="*/ 0 h 1629537"/>
              <a:gd name="connsiteX1" fmla="*/ 691179 w 834316"/>
              <a:gd name="connsiteY1" fmla="*/ 1253325 h 1629537"/>
              <a:gd name="connsiteX2" fmla="*/ 834316 w 834316"/>
              <a:gd name="connsiteY2" fmla="*/ 1215304 h 1629537"/>
              <a:gd name="connsiteX3" fmla="*/ 786671 w 834316"/>
              <a:gd name="connsiteY3" fmla="*/ 1629537 h 1629537"/>
              <a:gd name="connsiteX4" fmla="*/ 332040 w 834316"/>
              <a:gd name="connsiteY4" fmla="*/ 1124635 h 1629537"/>
              <a:gd name="connsiteX5" fmla="*/ 434188 w 834316"/>
              <a:gd name="connsiteY5" fmla="*/ 1161238 h 1629537"/>
              <a:gd name="connsiteX6" fmla="*/ 0 w 834316"/>
              <a:gd name="connsiteY6" fmla="*/ 227314 h 1629537"/>
              <a:gd name="connsiteX7" fmla="*/ 97595 w 834316"/>
              <a:gd name="connsiteY7" fmla="*/ 0 h 1629537"/>
              <a:gd name="connsiteX0" fmla="*/ 97595 w 834316"/>
              <a:gd name="connsiteY0" fmla="*/ 0 h 1629537"/>
              <a:gd name="connsiteX1" fmla="*/ 691179 w 834316"/>
              <a:gd name="connsiteY1" fmla="*/ 1253325 h 1629537"/>
              <a:gd name="connsiteX2" fmla="*/ 834316 w 834316"/>
              <a:gd name="connsiteY2" fmla="*/ 1215304 h 1629537"/>
              <a:gd name="connsiteX3" fmla="*/ 786671 w 834316"/>
              <a:gd name="connsiteY3" fmla="*/ 1629537 h 1629537"/>
              <a:gd name="connsiteX4" fmla="*/ 332040 w 834316"/>
              <a:gd name="connsiteY4" fmla="*/ 1124635 h 1629537"/>
              <a:gd name="connsiteX5" fmla="*/ 492079 w 834316"/>
              <a:gd name="connsiteY5" fmla="*/ 1271862 h 1629537"/>
              <a:gd name="connsiteX6" fmla="*/ 0 w 834316"/>
              <a:gd name="connsiteY6" fmla="*/ 227314 h 1629537"/>
              <a:gd name="connsiteX7" fmla="*/ 97595 w 834316"/>
              <a:gd name="connsiteY7" fmla="*/ 0 h 1629537"/>
              <a:gd name="connsiteX0" fmla="*/ 97595 w 834316"/>
              <a:gd name="connsiteY0" fmla="*/ 0 h 1629537"/>
              <a:gd name="connsiteX1" fmla="*/ 691179 w 834316"/>
              <a:gd name="connsiteY1" fmla="*/ 1253325 h 1629537"/>
              <a:gd name="connsiteX2" fmla="*/ 834316 w 834316"/>
              <a:gd name="connsiteY2" fmla="*/ 1215304 h 1629537"/>
              <a:gd name="connsiteX3" fmla="*/ 786671 w 834316"/>
              <a:gd name="connsiteY3" fmla="*/ 1629537 h 1629537"/>
              <a:gd name="connsiteX4" fmla="*/ 409691 w 834316"/>
              <a:gd name="connsiteY4" fmla="*/ 1303948 h 1629537"/>
              <a:gd name="connsiteX5" fmla="*/ 492079 w 834316"/>
              <a:gd name="connsiteY5" fmla="*/ 1271862 h 1629537"/>
              <a:gd name="connsiteX6" fmla="*/ 0 w 834316"/>
              <a:gd name="connsiteY6" fmla="*/ 227314 h 1629537"/>
              <a:gd name="connsiteX7" fmla="*/ 97595 w 834316"/>
              <a:gd name="connsiteY7" fmla="*/ 0 h 1629537"/>
              <a:gd name="connsiteX0" fmla="*/ 97595 w 834316"/>
              <a:gd name="connsiteY0" fmla="*/ 0 h 1677556"/>
              <a:gd name="connsiteX1" fmla="*/ 691179 w 834316"/>
              <a:gd name="connsiteY1" fmla="*/ 1253325 h 1677556"/>
              <a:gd name="connsiteX2" fmla="*/ 834316 w 834316"/>
              <a:gd name="connsiteY2" fmla="*/ 1215304 h 1677556"/>
              <a:gd name="connsiteX3" fmla="*/ 320968 w 834316"/>
              <a:gd name="connsiteY3" fmla="*/ 1677556 h 1677556"/>
              <a:gd name="connsiteX4" fmla="*/ 409691 w 834316"/>
              <a:gd name="connsiteY4" fmla="*/ 1303948 h 1677556"/>
              <a:gd name="connsiteX5" fmla="*/ 492079 w 834316"/>
              <a:gd name="connsiteY5" fmla="*/ 1271862 h 1677556"/>
              <a:gd name="connsiteX6" fmla="*/ 0 w 834316"/>
              <a:gd name="connsiteY6" fmla="*/ 227314 h 1677556"/>
              <a:gd name="connsiteX7" fmla="*/ 97595 w 834316"/>
              <a:gd name="connsiteY7" fmla="*/ 0 h 1677556"/>
              <a:gd name="connsiteX0" fmla="*/ 97595 w 834316"/>
              <a:gd name="connsiteY0" fmla="*/ 0 h 1677556"/>
              <a:gd name="connsiteX1" fmla="*/ 691179 w 834316"/>
              <a:gd name="connsiteY1" fmla="*/ 1253325 h 1677556"/>
              <a:gd name="connsiteX2" fmla="*/ 834316 w 834316"/>
              <a:gd name="connsiteY2" fmla="*/ 1215304 h 1677556"/>
              <a:gd name="connsiteX3" fmla="*/ 320968 w 834316"/>
              <a:gd name="connsiteY3" fmla="*/ 1677556 h 1677556"/>
              <a:gd name="connsiteX4" fmla="*/ 136644 w 834316"/>
              <a:gd name="connsiteY4" fmla="*/ 1273947 h 1677556"/>
              <a:gd name="connsiteX5" fmla="*/ 492079 w 834316"/>
              <a:gd name="connsiteY5" fmla="*/ 1271862 h 1677556"/>
              <a:gd name="connsiteX6" fmla="*/ 0 w 834316"/>
              <a:gd name="connsiteY6" fmla="*/ 227314 h 1677556"/>
              <a:gd name="connsiteX7" fmla="*/ 97595 w 834316"/>
              <a:gd name="connsiteY7" fmla="*/ 0 h 1677556"/>
              <a:gd name="connsiteX0" fmla="*/ 97595 w 834316"/>
              <a:gd name="connsiteY0" fmla="*/ 0 h 1677556"/>
              <a:gd name="connsiteX1" fmla="*/ 657636 w 834316"/>
              <a:gd name="connsiteY1" fmla="*/ 1185940 h 1677556"/>
              <a:gd name="connsiteX2" fmla="*/ 834316 w 834316"/>
              <a:gd name="connsiteY2" fmla="*/ 1215304 h 1677556"/>
              <a:gd name="connsiteX3" fmla="*/ 320968 w 834316"/>
              <a:gd name="connsiteY3" fmla="*/ 1677556 h 1677556"/>
              <a:gd name="connsiteX4" fmla="*/ 136644 w 834316"/>
              <a:gd name="connsiteY4" fmla="*/ 1273947 h 1677556"/>
              <a:gd name="connsiteX5" fmla="*/ 492079 w 834316"/>
              <a:gd name="connsiteY5" fmla="*/ 1271862 h 1677556"/>
              <a:gd name="connsiteX6" fmla="*/ 0 w 834316"/>
              <a:gd name="connsiteY6" fmla="*/ 227314 h 1677556"/>
              <a:gd name="connsiteX7" fmla="*/ 97595 w 834316"/>
              <a:gd name="connsiteY7" fmla="*/ 0 h 1677556"/>
              <a:gd name="connsiteX0" fmla="*/ 97595 w 834316"/>
              <a:gd name="connsiteY0" fmla="*/ 0 h 1677556"/>
              <a:gd name="connsiteX1" fmla="*/ 657636 w 834316"/>
              <a:gd name="connsiteY1" fmla="*/ 1185940 h 1677556"/>
              <a:gd name="connsiteX2" fmla="*/ 834316 w 834316"/>
              <a:gd name="connsiteY2" fmla="*/ 1215304 h 1677556"/>
              <a:gd name="connsiteX3" fmla="*/ 320968 w 834316"/>
              <a:gd name="connsiteY3" fmla="*/ 1677556 h 1677556"/>
              <a:gd name="connsiteX4" fmla="*/ 136644 w 834316"/>
              <a:gd name="connsiteY4" fmla="*/ 1273947 h 1677556"/>
              <a:gd name="connsiteX5" fmla="*/ 332131 w 834316"/>
              <a:gd name="connsiteY5" fmla="*/ 1268263 h 1677556"/>
              <a:gd name="connsiteX6" fmla="*/ 0 w 834316"/>
              <a:gd name="connsiteY6" fmla="*/ 227314 h 1677556"/>
              <a:gd name="connsiteX7" fmla="*/ 97595 w 834316"/>
              <a:gd name="connsiteY7" fmla="*/ 0 h 1677556"/>
              <a:gd name="connsiteX0" fmla="*/ 97595 w 834316"/>
              <a:gd name="connsiteY0" fmla="*/ 0 h 1677556"/>
              <a:gd name="connsiteX1" fmla="*/ 441698 w 834316"/>
              <a:gd name="connsiteY1" fmla="*/ 1279050 h 1677556"/>
              <a:gd name="connsiteX2" fmla="*/ 834316 w 834316"/>
              <a:gd name="connsiteY2" fmla="*/ 1215304 h 1677556"/>
              <a:gd name="connsiteX3" fmla="*/ 320968 w 834316"/>
              <a:gd name="connsiteY3" fmla="*/ 1677556 h 1677556"/>
              <a:gd name="connsiteX4" fmla="*/ 136644 w 834316"/>
              <a:gd name="connsiteY4" fmla="*/ 1273947 h 1677556"/>
              <a:gd name="connsiteX5" fmla="*/ 332131 w 834316"/>
              <a:gd name="connsiteY5" fmla="*/ 1268263 h 1677556"/>
              <a:gd name="connsiteX6" fmla="*/ 0 w 834316"/>
              <a:gd name="connsiteY6" fmla="*/ 227314 h 1677556"/>
              <a:gd name="connsiteX7" fmla="*/ 97595 w 834316"/>
              <a:gd name="connsiteY7" fmla="*/ 0 h 1677556"/>
              <a:gd name="connsiteX0" fmla="*/ 97595 w 621705"/>
              <a:gd name="connsiteY0" fmla="*/ 0 h 1677556"/>
              <a:gd name="connsiteX1" fmla="*/ 441698 w 621705"/>
              <a:gd name="connsiteY1" fmla="*/ 1279050 h 1677556"/>
              <a:gd name="connsiteX2" fmla="*/ 621705 w 621705"/>
              <a:gd name="connsiteY2" fmla="*/ 1270007 h 1677556"/>
              <a:gd name="connsiteX3" fmla="*/ 320968 w 621705"/>
              <a:gd name="connsiteY3" fmla="*/ 1677556 h 1677556"/>
              <a:gd name="connsiteX4" fmla="*/ 136644 w 621705"/>
              <a:gd name="connsiteY4" fmla="*/ 1273947 h 1677556"/>
              <a:gd name="connsiteX5" fmla="*/ 332131 w 621705"/>
              <a:gd name="connsiteY5" fmla="*/ 1268263 h 1677556"/>
              <a:gd name="connsiteX6" fmla="*/ 0 w 621705"/>
              <a:gd name="connsiteY6" fmla="*/ 227314 h 1677556"/>
              <a:gd name="connsiteX7" fmla="*/ 97595 w 621705"/>
              <a:gd name="connsiteY7" fmla="*/ 0 h 1677556"/>
              <a:gd name="connsiteX0" fmla="*/ 97595 w 621705"/>
              <a:gd name="connsiteY0" fmla="*/ 0 h 1677556"/>
              <a:gd name="connsiteX1" fmla="*/ 496306 w 621705"/>
              <a:gd name="connsiteY1" fmla="*/ 1272363 h 1677556"/>
              <a:gd name="connsiteX2" fmla="*/ 621705 w 621705"/>
              <a:gd name="connsiteY2" fmla="*/ 1270007 h 1677556"/>
              <a:gd name="connsiteX3" fmla="*/ 320968 w 621705"/>
              <a:gd name="connsiteY3" fmla="*/ 1677556 h 1677556"/>
              <a:gd name="connsiteX4" fmla="*/ 136644 w 621705"/>
              <a:gd name="connsiteY4" fmla="*/ 1273947 h 1677556"/>
              <a:gd name="connsiteX5" fmla="*/ 332131 w 621705"/>
              <a:gd name="connsiteY5" fmla="*/ 1268263 h 1677556"/>
              <a:gd name="connsiteX6" fmla="*/ 0 w 621705"/>
              <a:gd name="connsiteY6" fmla="*/ 227314 h 1677556"/>
              <a:gd name="connsiteX7" fmla="*/ 97595 w 621705"/>
              <a:gd name="connsiteY7" fmla="*/ 0 h 1677556"/>
              <a:gd name="connsiteX0" fmla="*/ 97595 w 621705"/>
              <a:gd name="connsiteY0" fmla="*/ 0 h 1677556"/>
              <a:gd name="connsiteX1" fmla="*/ 496306 w 621705"/>
              <a:gd name="connsiteY1" fmla="*/ 1272363 h 1677556"/>
              <a:gd name="connsiteX2" fmla="*/ 621705 w 621705"/>
              <a:gd name="connsiteY2" fmla="*/ 1270007 h 1677556"/>
              <a:gd name="connsiteX3" fmla="*/ 320968 w 621705"/>
              <a:gd name="connsiteY3" fmla="*/ 1677556 h 1677556"/>
              <a:gd name="connsiteX4" fmla="*/ 136644 w 621705"/>
              <a:gd name="connsiteY4" fmla="*/ 1273947 h 1677556"/>
              <a:gd name="connsiteX5" fmla="*/ 300808 w 621705"/>
              <a:gd name="connsiteY5" fmla="*/ 1259863 h 1677556"/>
              <a:gd name="connsiteX6" fmla="*/ 0 w 621705"/>
              <a:gd name="connsiteY6" fmla="*/ 227314 h 1677556"/>
              <a:gd name="connsiteX7" fmla="*/ 97595 w 621705"/>
              <a:gd name="connsiteY7" fmla="*/ 0 h 1677556"/>
              <a:gd name="connsiteX0" fmla="*/ 97595 w 705246"/>
              <a:gd name="connsiteY0" fmla="*/ 0 h 1677556"/>
              <a:gd name="connsiteX1" fmla="*/ 695397 w 705246"/>
              <a:gd name="connsiteY1" fmla="*/ 790556 h 1677556"/>
              <a:gd name="connsiteX2" fmla="*/ 496306 w 705246"/>
              <a:gd name="connsiteY2" fmla="*/ 1272363 h 1677556"/>
              <a:gd name="connsiteX3" fmla="*/ 621705 w 705246"/>
              <a:gd name="connsiteY3" fmla="*/ 1270007 h 1677556"/>
              <a:gd name="connsiteX4" fmla="*/ 320968 w 705246"/>
              <a:gd name="connsiteY4" fmla="*/ 1677556 h 1677556"/>
              <a:gd name="connsiteX5" fmla="*/ 136644 w 705246"/>
              <a:gd name="connsiteY5" fmla="*/ 1273947 h 1677556"/>
              <a:gd name="connsiteX6" fmla="*/ 300808 w 705246"/>
              <a:gd name="connsiteY6" fmla="*/ 1259863 h 1677556"/>
              <a:gd name="connsiteX7" fmla="*/ 0 w 705246"/>
              <a:gd name="connsiteY7" fmla="*/ 227314 h 1677556"/>
              <a:gd name="connsiteX8" fmla="*/ 97595 w 705246"/>
              <a:gd name="connsiteY8" fmla="*/ 0 h 1677556"/>
              <a:gd name="connsiteX0" fmla="*/ 97595 w 705246"/>
              <a:gd name="connsiteY0" fmla="*/ 0 h 1677556"/>
              <a:gd name="connsiteX1" fmla="*/ 695397 w 705246"/>
              <a:gd name="connsiteY1" fmla="*/ 790556 h 1677556"/>
              <a:gd name="connsiteX2" fmla="*/ 496306 w 705246"/>
              <a:gd name="connsiteY2" fmla="*/ 1272363 h 1677556"/>
              <a:gd name="connsiteX3" fmla="*/ 621705 w 705246"/>
              <a:gd name="connsiteY3" fmla="*/ 1270007 h 1677556"/>
              <a:gd name="connsiteX4" fmla="*/ 320968 w 705246"/>
              <a:gd name="connsiteY4" fmla="*/ 1677556 h 1677556"/>
              <a:gd name="connsiteX5" fmla="*/ 136644 w 705246"/>
              <a:gd name="connsiteY5" fmla="*/ 1273947 h 1677556"/>
              <a:gd name="connsiteX6" fmla="*/ 300808 w 705246"/>
              <a:gd name="connsiteY6" fmla="*/ 1259863 h 1677556"/>
              <a:gd name="connsiteX7" fmla="*/ 491931 w 705246"/>
              <a:gd name="connsiteY7" fmla="*/ 834798 h 1677556"/>
              <a:gd name="connsiteX8" fmla="*/ 0 w 705246"/>
              <a:gd name="connsiteY8" fmla="*/ 227314 h 1677556"/>
              <a:gd name="connsiteX9" fmla="*/ 97595 w 705246"/>
              <a:gd name="connsiteY9" fmla="*/ 0 h 1677556"/>
              <a:gd name="connsiteX0" fmla="*/ 97595 w 705246"/>
              <a:gd name="connsiteY0" fmla="*/ 0 h 1677556"/>
              <a:gd name="connsiteX1" fmla="*/ 695397 w 705246"/>
              <a:gd name="connsiteY1" fmla="*/ 790556 h 1677556"/>
              <a:gd name="connsiteX2" fmla="*/ 496306 w 705246"/>
              <a:gd name="connsiteY2" fmla="*/ 1272363 h 1677556"/>
              <a:gd name="connsiteX3" fmla="*/ 621705 w 705246"/>
              <a:gd name="connsiteY3" fmla="*/ 1270007 h 1677556"/>
              <a:gd name="connsiteX4" fmla="*/ 320968 w 705246"/>
              <a:gd name="connsiteY4" fmla="*/ 1677556 h 1677556"/>
              <a:gd name="connsiteX5" fmla="*/ 136644 w 705246"/>
              <a:gd name="connsiteY5" fmla="*/ 1273947 h 1677556"/>
              <a:gd name="connsiteX6" fmla="*/ 300808 w 705246"/>
              <a:gd name="connsiteY6" fmla="*/ 1259863 h 1677556"/>
              <a:gd name="connsiteX7" fmla="*/ 491931 w 705246"/>
              <a:gd name="connsiteY7" fmla="*/ 834798 h 1677556"/>
              <a:gd name="connsiteX8" fmla="*/ 238268 w 705246"/>
              <a:gd name="connsiteY8" fmla="*/ 432717 h 1677556"/>
              <a:gd name="connsiteX9" fmla="*/ 0 w 705246"/>
              <a:gd name="connsiteY9" fmla="*/ 227314 h 1677556"/>
              <a:gd name="connsiteX10" fmla="*/ 97595 w 705246"/>
              <a:gd name="connsiteY10" fmla="*/ 0 h 1677556"/>
              <a:gd name="connsiteX0" fmla="*/ 98157 w 705808"/>
              <a:gd name="connsiteY0" fmla="*/ 0 h 1677556"/>
              <a:gd name="connsiteX1" fmla="*/ 695959 w 705808"/>
              <a:gd name="connsiteY1" fmla="*/ 790556 h 1677556"/>
              <a:gd name="connsiteX2" fmla="*/ 496868 w 705808"/>
              <a:gd name="connsiteY2" fmla="*/ 1272363 h 1677556"/>
              <a:gd name="connsiteX3" fmla="*/ 622267 w 705808"/>
              <a:gd name="connsiteY3" fmla="*/ 1270007 h 1677556"/>
              <a:gd name="connsiteX4" fmla="*/ 321530 w 705808"/>
              <a:gd name="connsiteY4" fmla="*/ 1677556 h 1677556"/>
              <a:gd name="connsiteX5" fmla="*/ 137206 w 705808"/>
              <a:gd name="connsiteY5" fmla="*/ 1273947 h 1677556"/>
              <a:gd name="connsiteX6" fmla="*/ 301370 w 705808"/>
              <a:gd name="connsiteY6" fmla="*/ 1259863 h 1677556"/>
              <a:gd name="connsiteX7" fmla="*/ 492493 w 705808"/>
              <a:gd name="connsiteY7" fmla="*/ 834798 h 1677556"/>
              <a:gd name="connsiteX8" fmla="*/ 238830 w 705808"/>
              <a:gd name="connsiteY8" fmla="*/ 432717 h 1677556"/>
              <a:gd name="connsiteX9" fmla="*/ 103825 w 705808"/>
              <a:gd name="connsiteY9" fmla="*/ 267940 h 1677556"/>
              <a:gd name="connsiteX10" fmla="*/ 562 w 705808"/>
              <a:gd name="connsiteY10" fmla="*/ 227314 h 1677556"/>
              <a:gd name="connsiteX11" fmla="*/ 98157 w 705808"/>
              <a:gd name="connsiteY11" fmla="*/ 0 h 1677556"/>
              <a:gd name="connsiteX0" fmla="*/ 70749 w 678400"/>
              <a:gd name="connsiteY0" fmla="*/ 0 h 1677556"/>
              <a:gd name="connsiteX1" fmla="*/ 668551 w 678400"/>
              <a:gd name="connsiteY1" fmla="*/ 790556 h 1677556"/>
              <a:gd name="connsiteX2" fmla="*/ 469460 w 678400"/>
              <a:gd name="connsiteY2" fmla="*/ 1272363 h 1677556"/>
              <a:gd name="connsiteX3" fmla="*/ 594859 w 678400"/>
              <a:gd name="connsiteY3" fmla="*/ 1270007 h 1677556"/>
              <a:gd name="connsiteX4" fmla="*/ 294122 w 678400"/>
              <a:gd name="connsiteY4" fmla="*/ 1677556 h 1677556"/>
              <a:gd name="connsiteX5" fmla="*/ 109798 w 678400"/>
              <a:gd name="connsiteY5" fmla="*/ 1273947 h 1677556"/>
              <a:gd name="connsiteX6" fmla="*/ 273962 w 678400"/>
              <a:gd name="connsiteY6" fmla="*/ 1259863 h 1677556"/>
              <a:gd name="connsiteX7" fmla="*/ 465085 w 678400"/>
              <a:gd name="connsiteY7" fmla="*/ 834798 h 1677556"/>
              <a:gd name="connsiteX8" fmla="*/ 211422 w 678400"/>
              <a:gd name="connsiteY8" fmla="*/ 432717 h 1677556"/>
              <a:gd name="connsiteX9" fmla="*/ 76417 w 678400"/>
              <a:gd name="connsiteY9" fmla="*/ 267940 h 1677556"/>
              <a:gd name="connsiteX10" fmla="*/ 874 w 678400"/>
              <a:gd name="connsiteY10" fmla="*/ 203310 h 1677556"/>
              <a:gd name="connsiteX11" fmla="*/ 70749 w 678400"/>
              <a:gd name="connsiteY11" fmla="*/ 0 h 1677556"/>
              <a:gd name="connsiteX0" fmla="*/ 55070 w 662721"/>
              <a:gd name="connsiteY0" fmla="*/ 0 h 1677556"/>
              <a:gd name="connsiteX1" fmla="*/ 652872 w 662721"/>
              <a:gd name="connsiteY1" fmla="*/ 790556 h 1677556"/>
              <a:gd name="connsiteX2" fmla="*/ 453781 w 662721"/>
              <a:gd name="connsiteY2" fmla="*/ 1272363 h 1677556"/>
              <a:gd name="connsiteX3" fmla="*/ 579180 w 662721"/>
              <a:gd name="connsiteY3" fmla="*/ 1270007 h 1677556"/>
              <a:gd name="connsiteX4" fmla="*/ 278443 w 662721"/>
              <a:gd name="connsiteY4" fmla="*/ 1677556 h 1677556"/>
              <a:gd name="connsiteX5" fmla="*/ 94119 w 662721"/>
              <a:gd name="connsiteY5" fmla="*/ 1273947 h 1677556"/>
              <a:gd name="connsiteX6" fmla="*/ 258283 w 662721"/>
              <a:gd name="connsiteY6" fmla="*/ 1259863 h 1677556"/>
              <a:gd name="connsiteX7" fmla="*/ 449406 w 662721"/>
              <a:gd name="connsiteY7" fmla="*/ 834798 h 1677556"/>
              <a:gd name="connsiteX8" fmla="*/ 195743 w 662721"/>
              <a:gd name="connsiteY8" fmla="*/ 432717 h 1677556"/>
              <a:gd name="connsiteX9" fmla="*/ 60738 w 662721"/>
              <a:gd name="connsiteY9" fmla="*/ 267940 h 1677556"/>
              <a:gd name="connsiteX10" fmla="*/ 1272 w 662721"/>
              <a:gd name="connsiteY10" fmla="*/ 186848 h 1677556"/>
              <a:gd name="connsiteX11" fmla="*/ 55070 w 662721"/>
              <a:gd name="connsiteY11" fmla="*/ 0 h 1677556"/>
              <a:gd name="connsiteX0" fmla="*/ 55070 w 654010"/>
              <a:gd name="connsiteY0" fmla="*/ 0 h 1677556"/>
              <a:gd name="connsiteX1" fmla="*/ 522566 w 654010"/>
              <a:gd name="connsiteY1" fmla="*/ 370469 h 1677556"/>
              <a:gd name="connsiteX2" fmla="*/ 652872 w 654010"/>
              <a:gd name="connsiteY2" fmla="*/ 790556 h 1677556"/>
              <a:gd name="connsiteX3" fmla="*/ 453781 w 654010"/>
              <a:gd name="connsiteY3" fmla="*/ 1272363 h 1677556"/>
              <a:gd name="connsiteX4" fmla="*/ 579180 w 654010"/>
              <a:gd name="connsiteY4" fmla="*/ 1270007 h 1677556"/>
              <a:gd name="connsiteX5" fmla="*/ 278443 w 654010"/>
              <a:gd name="connsiteY5" fmla="*/ 1677556 h 1677556"/>
              <a:gd name="connsiteX6" fmla="*/ 94119 w 654010"/>
              <a:gd name="connsiteY6" fmla="*/ 1273947 h 1677556"/>
              <a:gd name="connsiteX7" fmla="*/ 258283 w 654010"/>
              <a:gd name="connsiteY7" fmla="*/ 1259863 h 1677556"/>
              <a:gd name="connsiteX8" fmla="*/ 449406 w 654010"/>
              <a:gd name="connsiteY8" fmla="*/ 834798 h 1677556"/>
              <a:gd name="connsiteX9" fmla="*/ 195743 w 654010"/>
              <a:gd name="connsiteY9" fmla="*/ 432717 h 1677556"/>
              <a:gd name="connsiteX10" fmla="*/ 60738 w 654010"/>
              <a:gd name="connsiteY10" fmla="*/ 267940 h 1677556"/>
              <a:gd name="connsiteX11" fmla="*/ 1272 w 654010"/>
              <a:gd name="connsiteY11" fmla="*/ 186848 h 1677556"/>
              <a:gd name="connsiteX12" fmla="*/ 55070 w 654010"/>
              <a:gd name="connsiteY12" fmla="*/ 0 h 1677556"/>
              <a:gd name="connsiteX0" fmla="*/ 55070 w 595578"/>
              <a:gd name="connsiteY0" fmla="*/ 0 h 1677556"/>
              <a:gd name="connsiteX1" fmla="*/ 522566 w 595578"/>
              <a:gd name="connsiteY1" fmla="*/ 370469 h 1677556"/>
              <a:gd name="connsiteX2" fmla="*/ 585235 w 595578"/>
              <a:gd name="connsiteY2" fmla="*/ 767924 h 1677556"/>
              <a:gd name="connsiteX3" fmla="*/ 453781 w 595578"/>
              <a:gd name="connsiteY3" fmla="*/ 1272363 h 1677556"/>
              <a:gd name="connsiteX4" fmla="*/ 579180 w 595578"/>
              <a:gd name="connsiteY4" fmla="*/ 1270007 h 1677556"/>
              <a:gd name="connsiteX5" fmla="*/ 278443 w 595578"/>
              <a:gd name="connsiteY5" fmla="*/ 1677556 h 1677556"/>
              <a:gd name="connsiteX6" fmla="*/ 94119 w 595578"/>
              <a:gd name="connsiteY6" fmla="*/ 1273947 h 1677556"/>
              <a:gd name="connsiteX7" fmla="*/ 258283 w 595578"/>
              <a:gd name="connsiteY7" fmla="*/ 1259863 h 1677556"/>
              <a:gd name="connsiteX8" fmla="*/ 449406 w 595578"/>
              <a:gd name="connsiteY8" fmla="*/ 834798 h 1677556"/>
              <a:gd name="connsiteX9" fmla="*/ 195743 w 595578"/>
              <a:gd name="connsiteY9" fmla="*/ 432717 h 1677556"/>
              <a:gd name="connsiteX10" fmla="*/ 60738 w 595578"/>
              <a:gd name="connsiteY10" fmla="*/ 267940 h 1677556"/>
              <a:gd name="connsiteX11" fmla="*/ 1272 w 595578"/>
              <a:gd name="connsiteY11" fmla="*/ 186848 h 1677556"/>
              <a:gd name="connsiteX12" fmla="*/ 55070 w 595578"/>
              <a:gd name="connsiteY12" fmla="*/ 0 h 1677556"/>
              <a:gd name="connsiteX0" fmla="*/ 55070 w 595578"/>
              <a:gd name="connsiteY0" fmla="*/ 0 h 1677556"/>
              <a:gd name="connsiteX1" fmla="*/ 522566 w 595578"/>
              <a:gd name="connsiteY1" fmla="*/ 370469 h 1677556"/>
              <a:gd name="connsiteX2" fmla="*/ 585235 w 595578"/>
              <a:gd name="connsiteY2" fmla="*/ 767924 h 1677556"/>
              <a:gd name="connsiteX3" fmla="*/ 453781 w 595578"/>
              <a:gd name="connsiteY3" fmla="*/ 1272363 h 1677556"/>
              <a:gd name="connsiteX4" fmla="*/ 579180 w 595578"/>
              <a:gd name="connsiteY4" fmla="*/ 1270007 h 1677556"/>
              <a:gd name="connsiteX5" fmla="*/ 278443 w 595578"/>
              <a:gd name="connsiteY5" fmla="*/ 1677556 h 1677556"/>
              <a:gd name="connsiteX6" fmla="*/ 94119 w 595578"/>
              <a:gd name="connsiteY6" fmla="*/ 1273947 h 1677556"/>
              <a:gd name="connsiteX7" fmla="*/ 258283 w 595578"/>
              <a:gd name="connsiteY7" fmla="*/ 1259863 h 1677556"/>
              <a:gd name="connsiteX8" fmla="*/ 361254 w 595578"/>
              <a:gd name="connsiteY8" fmla="*/ 837543 h 1677556"/>
              <a:gd name="connsiteX9" fmla="*/ 195743 w 595578"/>
              <a:gd name="connsiteY9" fmla="*/ 432717 h 1677556"/>
              <a:gd name="connsiteX10" fmla="*/ 60738 w 595578"/>
              <a:gd name="connsiteY10" fmla="*/ 267940 h 1677556"/>
              <a:gd name="connsiteX11" fmla="*/ 1272 w 595578"/>
              <a:gd name="connsiteY11" fmla="*/ 186848 h 1677556"/>
              <a:gd name="connsiteX12" fmla="*/ 55070 w 595578"/>
              <a:gd name="connsiteY12" fmla="*/ 0 h 1677556"/>
              <a:gd name="connsiteX0" fmla="*/ 55070 w 595578"/>
              <a:gd name="connsiteY0" fmla="*/ 0 h 1677556"/>
              <a:gd name="connsiteX1" fmla="*/ 522566 w 595578"/>
              <a:gd name="connsiteY1" fmla="*/ 370469 h 1677556"/>
              <a:gd name="connsiteX2" fmla="*/ 585235 w 595578"/>
              <a:gd name="connsiteY2" fmla="*/ 767924 h 1677556"/>
              <a:gd name="connsiteX3" fmla="*/ 453781 w 595578"/>
              <a:gd name="connsiteY3" fmla="*/ 1272363 h 1677556"/>
              <a:gd name="connsiteX4" fmla="*/ 579180 w 595578"/>
              <a:gd name="connsiteY4" fmla="*/ 1270007 h 1677556"/>
              <a:gd name="connsiteX5" fmla="*/ 278443 w 595578"/>
              <a:gd name="connsiteY5" fmla="*/ 1677556 h 1677556"/>
              <a:gd name="connsiteX6" fmla="*/ 94119 w 595578"/>
              <a:gd name="connsiteY6" fmla="*/ 1273947 h 1677556"/>
              <a:gd name="connsiteX7" fmla="*/ 258283 w 595578"/>
              <a:gd name="connsiteY7" fmla="*/ 1259863 h 1677556"/>
              <a:gd name="connsiteX8" fmla="*/ 361254 w 595578"/>
              <a:gd name="connsiteY8" fmla="*/ 837543 h 1677556"/>
              <a:gd name="connsiteX9" fmla="*/ 312724 w 595578"/>
              <a:gd name="connsiteY9" fmla="*/ 435458 h 1677556"/>
              <a:gd name="connsiteX10" fmla="*/ 60738 w 595578"/>
              <a:gd name="connsiteY10" fmla="*/ 267940 h 1677556"/>
              <a:gd name="connsiteX11" fmla="*/ 1272 w 595578"/>
              <a:gd name="connsiteY11" fmla="*/ 186848 h 1677556"/>
              <a:gd name="connsiteX12" fmla="*/ 55070 w 595578"/>
              <a:gd name="connsiteY12" fmla="*/ 0 h 1677556"/>
              <a:gd name="connsiteX0" fmla="*/ 55070 w 595578"/>
              <a:gd name="connsiteY0" fmla="*/ 0 h 1677556"/>
              <a:gd name="connsiteX1" fmla="*/ 522566 w 595578"/>
              <a:gd name="connsiteY1" fmla="*/ 370469 h 1677556"/>
              <a:gd name="connsiteX2" fmla="*/ 585235 w 595578"/>
              <a:gd name="connsiteY2" fmla="*/ 767924 h 1677556"/>
              <a:gd name="connsiteX3" fmla="*/ 453781 w 595578"/>
              <a:gd name="connsiteY3" fmla="*/ 1272363 h 1677556"/>
              <a:gd name="connsiteX4" fmla="*/ 579180 w 595578"/>
              <a:gd name="connsiteY4" fmla="*/ 1270007 h 1677556"/>
              <a:gd name="connsiteX5" fmla="*/ 278443 w 595578"/>
              <a:gd name="connsiteY5" fmla="*/ 1677556 h 1677556"/>
              <a:gd name="connsiteX6" fmla="*/ 94119 w 595578"/>
              <a:gd name="connsiteY6" fmla="*/ 1273947 h 1677556"/>
              <a:gd name="connsiteX7" fmla="*/ 258283 w 595578"/>
              <a:gd name="connsiteY7" fmla="*/ 1259863 h 1677556"/>
              <a:gd name="connsiteX8" fmla="*/ 329380 w 595578"/>
              <a:gd name="connsiteY8" fmla="*/ 877839 h 1677556"/>
              <a:gd name="connsiteX9" fmla="*/ 312724 w 595578"/>
              <a:gd name="connsiteY9" fmla="*/ 435458 h 1677556"/>
              <a:gd name="connsiteX10" fmla="*/ 60738 w 595578"/>
              <a:gd name="connsiteY10" fmla="*/ 267940 h 1677556"/>
              <a:gd name="connsiteX11" fmla="*/ 1272 w 595578"/>
              <a:gd name="connsiteY11" fmla="*/ 186848 h 1677556"/>
              <a:gd name="connsiteX12" fmla="*/ 55070 w 595578"/>
              <a:gd name="connsiteY12" fmla="*/ 0 h 1677556"/>
              <a:gd name="connsiteX0" fmla="*/ 55070 w 595578"/>
              <a:gd name="connsiteY0" fmla="*/ 0 h 1677556"/>
              <a:gd name="connsiteX1" fmla="*/ 522566 w 595578"/>
              <a:gd name="connsiteY1" fmla="*/ 370469 h 1677556"/>
              <a:gd name="connsiteX2" fmla="*/ 585235 w 595578"/>
              <a:gd name="connsiteY2" fmla="*/ 767924 h 1677556"/>
              <a:gd name="connsiteX3" fmla="*/ 453781 w 595578"/>
              <a:gd name="connsiteY3" fmla="*/ 1272363 h 1677556"/>
              <a:gd name="connsiteX4" fmla="*/ 579180 w 595578"/>
              <a:gd name="connsiteY4" fmla="*/ 1270007 h 1677556"/>
              <a:gd name="connsiteX5" fmla="*/ 278443 w 595578"/>
              <a:gd name="connsiteY5" fmla="*/ 1677556 h 1677556"/>
              <a:gd name="connsiteX6" fmla="*/ 94119 w 595578"/>
              <a:gd name="connsiteY6" fmla="*/ 1273947 h 1677556"/>
              <a:gd name="connsiteX7" fmla="*/ 258283 w 595578"/>
              <a:gd name="connsiteY7" fmla="*/ 1259863 h 1677556"/>
              <a:gd name="connsiteX8" fmla="*/ 329380 w 595578"/>
              <a:gd name="connsiteY8" fmla="*/ 877839 h 1677556"/>
              <a:gd name="connsiteX9" fmla="*/ 312724 w 595578"/>
              <a:gd name="connsiteY9" fmla="*/ 435458 h 1677556"/>
              <a:gd name="connsiteX10" fmla="*/ 60738 w 595578"/>
              <a:gd name="connsiteY10" fmla="*/ 267940 h 1677556"/>
              <a:gd name="connsiteX11" fmla="*/ 1272 w 595578"/>
              <a:gd name="connsiteY11" fmla="*/ 186848 h 1677556"/>
              <a:gd name="connsiteX12" fmla="*/ 55070 w 595578"/>
              <a:gd name="connsiteY12" fmla="*/ 0 h 167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578" h="1677556">
                <a:moveTo>
                  <a:pt x="55070" y="0"/>
                </a:moveTo>
                <a:cubicBezTo>
                  <a:pt x="139043" y="58924"/>
                  <a:pt x="422932" y="238710"/>
                  <a:pt x="522566" y="370469"/>
                </a:cubicBezTo>
                <a:cubicBezTo>
                  <a:pt x="622200" y="502228"/>
                  <a:pt x="593790" y="645929"/>
                  <a:pt x="585235" y="767924"/>
                </a:cubicBezTo>
                <a:cubicBezTo>
                  <a:pt x="576680" y="889919"/>
                  <a:pt x="426792" y="1194742"/>
                  <a:pt x="453781" y="1272363"/>
                </a:cubicBezTo>
                <a:lnTo>
                  <a:pt x="579180" y="1270007"/>
                </a:lnTo>
                <a:lnTo>
                  <a:pt x="278443" y="1677556"/>
                </a:lnTo>
                <a:lnTo>
                  <a:pt x="94119" y="1273947"/>
                </a:lnTo>
                <a:lnTo>
                  <a:pt x="258283" y="1259863"/>
                </a:lnTo>
                <a:cubicBezTo>
                  <a:pt x="277719" y="1186015"/>
                  <a:pt x="329895" y="1062450"/>
                  <a:pt x="329380" y="877839"/>
                </a:cubicBezTo>
                <a:cubicBezTo>
                  <a:pt x="308700" y="742096"/>
                  <a:pt x="394713" y="536705"/>
                  <a:pt x="312724" y="435458"/>
                </a:cubicBezTo>
                <a:cubicBezTo>
                  <a:pt x="239399" y="346269"/>
                  <a:pt x="100449" y="302174"/>
                  <a:pt x="60738" y="267940"/>
                </a:cubicBezTo>
                <a:cubicBezTo>
                  <a:pt x="21027" y="233706"/>
                  <a:pt x="-6330" y="236792"/>
                  <a:pt x="1272" y="186848"/>
                </a:cubicBezTo>
                <a:cubicBezTo>
                  <a:pt x="15302" y="103621"/>
                  <a:pt x="41040" y="83227"/>
                  <a:pt x="55070" y="0"/>
                </a:cubicBezTo>
                <a:close/>
              </a:path>
            </a:pathLst>
          </a:custGeom>
          <a:solidFill>
            <a:srgbClr val="00800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8929" name="TextBox 6"/>
          <p:cNvSpPr txBox="1">
            <a:spLocks noChangeArrowheads="1"/>
          </p:cNvSpPr>
          <p:nvPr/>
        </p:nvSpPr>
        <p:spPr bwMode="auto">
          <a:xfrm>
            <a:off x="1393825" y="5194300"/>
            <a:ext cx="1293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>
                <a:solidFill>
                  <a:srgbClr val="000000"/>
                </a:solidFill>
              </a:rPr>
              <a:t>x= 90 km</a:t>
            </a:r>
          </a:p>
        </p:txBody>
      </p:sp>
      <p:sp>
        <p:nvSpPr>
          <p:cNvPr id="38930" name="Text Box 4"/>
          <p:cNvSpPr txBox="1">
            <a:spLocks noChangeArrowheads="1"/>
          </p:cNvSpPr>
          <p:nvPr/>
        </p:nvSpPr>
        <p:spPr bwMode="auto">
          <a:xfrm>
            <a:off x="601663" y="5719763"/>
            <a:ext cx="7999412" cy="1077912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1158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COAMPS-TC adjoint </a:t>
            </a: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sensitivity 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(4 day) highlights </a:t>
            </a: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the importance of: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Ridge to the north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Upstream trough and the mid-Pacific trough (</a:t>
            </a:r>
            <a:r>
              <a:rPr lang="en-US" sz="1600" b="1" dirty="0" err="1">
                <a:solidFill>
                  <a:srgbClr val="800000"/>
                </a:solidFill>
                <a:cs typeface="Arial" pitchFamily="34" charset="0"/>
              </a:rPr>
              <a:t>Rossby</a:t>
            </a: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 wave dispersion)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Local regions just to the west and east of the storm</a:t>
            </a:r>
          </a:p>
        </p:txBody>
      </p:sp>
    </p:spTree>
    <p:extLst>
      <p:ext uri="{BB962C8B-B14F-4D97-AF65-F5344CB8AC3E}">
        <p14:creationId xmlns:p14="http://schemas.microsoft.com/office/powerpoint/2010/main" val="4736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11" grpId="0" animBg="1"/>
      <p:bldP spid="12" grpId="0" animBg="1"/>
      <p:bldP spid="13" grpId="0" animBg="1"/>
      <p:bldP spid="14" grpId="0" animBg="1"/>
      <p:bldP spid="6" grpId="0" animBg="1"/>
      <p:bldP spid="3" grpId="0"/>
      <p:bldP spid="19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3" descr="C:\Users\doyle\Desktop\wi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r="20824" b="26636"/>
          <a:stretch>
            <a:fillRect/>
          </a:stretch>
        </p:blipFill>
        <p:spPr bwMode="auto">
          <a:xfrm>
            <a:off x="4838700" y="992187"/>
            <a:ext cx="393541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2" descr="C:\Users\doyle\Desktop\SL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" r="20784" b="28404"/>
          <a:stretch>
            <a:fillRect/>
          </a:stretch>
        </p:blipFill>
        <p:spPr bwMode="auto">
          <a:xfrm>
            <a:off x="4875213" y="3910012"/>
            <a:ext cx="3903662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19" descr="C:\Users\doyle\Desktop\all_trackerr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/>
          <a:stretch>
            <a:fillRect/>
          </a:stretch>
        </p:blipFill>
        <p:spPr bwMode="auto">
          <a:xfrm>
            <a:off x="192088" y="914400"/>
            <a:ext cx="41592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19"/>
          <p:cNvSpPr txBox="1">
            <a:spLocks noChangeArrowheads="1"/>
          </p:cNvSpPr>
          <p:nvPr/>
        </p:nvSpPr>
        <p:spPr bwMode="auto">
          <a:xfrm>
            <a:off x="484188" y="617538"/>
            <a:ext cx="3592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cs typeface="Arial" pitchFamily="34" charset="0"/>
              </a:rPr>
              <a:t>Track Error (nm)</a:t>
            </a:r>
          </a:p>
        </p:txBody>
      </p:sp>
      <p:sp>
        <p:nvSpPr>
          <p:cNvPr id="49159" name="Text Box 19"/>
          <p:cNvSpPr txBox="1">
            <a:spLocks noChangeArrowheads="1"/>
          </p:cNvSpPr>
          <p:nvPr/>
        </p:nvSpPr>
        <p:spPr bwMode="auto">
          <a:xfrm>
            <a:off x="5172075" y="685800"/>
            <a:ext cx="35909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cs typeface="Arial" pitchFamily="34" charset="0"/>
              </a:rPr>
              <a:t>Intensity: Max. Wind Error (kts)</a:t>
            </a:r>
          </a:p>
        </p:txBody>
      </p:sp>
      <p:sp>
        <p:nvSpPr>
          <p:cNvPr id="49160" name="Text Box 19"/>
          <p:cNvSpPr txBox="1">
            <a:spLocks noChangeArrowheads="1"/>
          </p:cNvSpPr>
          <p:nvPr/>
        </p:nvSpPr>
        <p:spPr bwMode="auto">
          <a:xfrm>
            <a:off x="5248275" y="3646487"/>
            <a:ext cx="3590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Intensity: Min. SLP Error (</a:t>
            </a:r>
            <a:r>
              <a:rPr lang="en-US" b="1" dirty="0" err="1">
                <a:solidFill>
                  <a:srgbClr val="000000"/>
                </a:solidFill>
                <a:cs typeface="Arial" pitchFamily="34" charset="0"/>
              </a:rPr>
              <a:t>hPa</a:t>
            </a: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49161" name="Text Box 19"/>
          <p:cNvSpPr txBox="1">
            <a:spLocks noChangeArrowheads="1"/>
          </p:cNvSpPr>
          <p:nvPr/>
        </p:nvSpPr>
        <p:spPr bwMode="auto">
          <a:xfrm>
            <a:off x="7448550" y="3082925"/>
            <a:ext cx="136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Bias (dash)</a:t>
            </a:r>
          </a:p>
        </p:txBody>
      </p:sp>
      <p:sp>
        <p:nvSpPr>
          <p:cNvPr id="49162" name="Text Box 19"/>
          <p:cNvSpPr txBox="1">
            <a:spLocks noChangeArrowheads="1"/>
          </p:cNvSpPr>
          <p:nvPr/>
        </p:nvSpPr>
        <p:spPr bwMode="auto">
          <a:xfrm>
            <a:off x="2623893" y="2463556"/>
            <a:ext cx="15160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C00000"/>
                </a:solidFill>
                <a:cs typeface="Arial" pitchFamily="34" charset="0"/>
              </a:rPr>
              <a:t>HS3 drops</a:t>
            </a:r>
          </a:p>
        </p:txBody>
      </p:sp>
      <p:sp>
        <p:nvSpPr>
          <p:cNvPr id="49163" name="Text Box 19"/>
          <p:cNvSpPr txBox="1">
            <a:spLocks noChangeArrowheads="1"/>
          </p:cNvSpPr>
          <p:nvPr/>
        </p:nvSpPr>
        <p:spPr bwMode="auto">
          <a:xfrm>
            <a:off x="1668218" y="1647581"/>
            <a:ext cx="1714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cs typeface="Arial" pitchFamily="34" charset="0"/>
              </a:rPr>
              <a:t>No drops</a:t>
            </a:r>
          </a:p>
        </p:txBody>
      </p:sp>
      <p:sp>
        <p:nvSpPr>
          <p:cNvPr id="49164" name="Text Box 19"/>
          <p:cNvSpPr txBox="1">
            <a:spLocks noChangeArrowheads="1"/>
          </p:cNvSpPr>
          <p:nvPr/>
        </p:nvSpPr>
        <p:spPr bwMode="auto">
          <a:xfrm>
            <a:off x="6396038" y="1739900"/>
            <a:ext cx="151606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C00000"/>
                </a:solidFill>
                <a:cs typeface="Arial" pitchFamily="34" charset="0"/>
              </a:rPr>
              <a:t>HS3 drops</a:t>
            </a:r>
          </a:p>
        </p:txBody>
      </p:sp>
      <p:sp>
        <p:nvSpPr>
          <p:cNvPr id="49165" name="Text Box 19"/>
          <p:cNvSpPr txBox="1">
            <a:spLocks noChangeArrowheads="1"/>
          </p:cNvSpPr>
          <p:nvPr/>
        </p:nvSpPr>
        <p:spPr bwMode="auto">
          <a:xfrm>
            <a:off x="5053013" y="1016000"/>
            <a:ext cx="15160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cs typeface="Arial" pitchFamily="34" charset="0"/>
              </a:rPr>
              <a:t>No drops</a:t>
            </a:r>
          </a:p>
        </p:txBody>
      </p:sp>
      <p:sp>
        <p:nvSpPr>
          <p:cNvPr id="49166" name="Text Box 19"/>
          <p:cNvSpPr txBox="1">
            <a:spLocks noChangeArrowheads="1"/>
          </p:cNvSpPr>
          <p:nvPr/>
        </p:nvSpPr>
        <p:spPr bwMode="auto">
          <a:xfrm>
            <a:off x="6135688" y="4484687"/>
            <a:ext cx="15144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C00000"/>
                </a:solidFill>
                <a:cs typeface="Arial" pitchFamily="34" charset="0"/>
              </a:rPr>
              <a:t>HS3 drops</a:t>
            </a:r>
          </a:p>
        </p:txBody>
      </p:sp>
      <p:sp>
        <p:nvSpPr>
          <p:cNvPr id="49167" name="Text Box 19"/>
          <p:cNvSpPr txBox="1">
            <a:spLocks noChangeArrowheads="1"/>
          </p:cNvSpPr>
          <p:nvPr/>
        </p:nvSpPr>
        <p:spPr bwMode="auto">
          <a:xfrm>
            <a:off x="5162550" y="4013200"/>
            <a:ext cx="15144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FF"/>
                </a:solidFill>
                <a:cs typeface="Arial" pitchFamily="34" charset="0"/>
              </a:rPr>
              <a:t>No drops</a:t>
            </a:r>
          </a:p>
        </p:txBody>
      </p:sp>
      <p:sp>
        <p:nvSpPr>
          <p:cNvPr id="49168" name="Text Box 19"/>
          <p:cNvSpPr txBox="1">
            <a:spLocks noChangeArrowheads="1"/>
          </p:cNvSpPr>
          <p:nvPr/>
        </p:nvSpPr>
        <p:spPr bwMode="auto">
          <a:xfrm>
            <a:off x="6881813" y="6022975"/>
            <a:ext cx="16287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Bias (dash)</a:t>
            </a:r>
          </a:p>
        </p:txBody>
      </p:sp>
      <p:sp>
        <p:nvSpPr>
          <p:cNvPr id="49169" name="Text Box 4"/>
          <p:cNvSpPr txBox="1">
            <a:spLocks noChangeArrowheads="1"/>
          </p:cNvSpPr>
          <p:nvPr/>
        </p:nvSpPr>
        <p:spPr bwMode="auto">
          <a:xfrm>
            <a:off x="192088" y="4394975"/>
            <a:ext cx="4646611" cy="2308324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3975" indent="-539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800000"/>
                </a:solidFill>
                <a:cs typeface="Arial" pitchFamily="34" charset="0"/>
              </a:rPr>
              <a:t>Sensitive regions </a:t>
            </a:r>
            <a:r>
              <a:rPr lang="en-US" b="1" dirty="0" smtClean="0">
                <a:solidFill>
                  <a:srgbClr val="800000"/>
                </a:solidFill>
                <a:cs typeface="Arial" pitchFamily="34" charset="0"/>
              </a:rPr>
              <a:t>in Nadine were often well </a:t>
            </a:r>
            <a:r>
              <a:rPr lang="en-US" b="1" dirty="0">
                <a:solidFill>
                  <a:srgbClr val="800000"/>
                </a:solidFill>
                <a:cs typeface="Arial" pitchFamily="34" charset="0"/>
              </a:rPr>
              <a:t>observed by HS3 </a:t>
            </a:r>
            <a:r>
              <a:rPr lang="en-US" b="1" dirty="0" err="1">
                <a:solidFill>
                  <a:srgbClr val="800000"/>
                </a:solidFill>
                <a:cs typeface="Arial" pitchFamily="34" charset="0"/>
              </a:rPr>
              <a:t>dropsondes</a:t>
            </a:r>
            <a:endParaRPr lang="en-US" b="1" dirty="0">
              <a:solidFill>
                <a:srgbClr val="800000"/>
              </a:solidFill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 err="1">
                <a:solidFill>
                  <a:srgbClr val="800000"/>
                </a:solidFill>
                <a:cs typeface="Arial" pitchFamily="34" charset="0"/>
              </a:rPr>
              <a:t>Dropsonde</a:t>
            </a:r>
            <a:r>
              <a:rPr lang="en-US" b="1" dirty="0">
                <a:solidFill>
                  <a:srgbClr val="800000"/>
                </a:solidFill>
                <a:cs typeface="Arial" pitchFamily="34" charset="0"/>
              </a:rPr>
              <a:t> impact experiments performed for 19-28 Sep. (3 flights)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HS3 drops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No drops with synthetics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800000"/>
                </a:solidFill>
                <a:cs typeface="Arial" pitchFamily="34" charset="0"/>
              </a:rPr>
              <a:t>COAMPS-TC intensity and track skill are </a:t>
            </a:r>
            <a:r>
              <a:rPr lang="en-US" b="1" i="1" dirty="0" smtClean="0">
                <a:solidFill>
                  <a:srgbClr val="800000"/>
                </a:solidFill>
                <a:cs typeface="Arial" pitchFamily="34" charset="0"/>
              </a:rPr>
              <a:t>markedly</a:t>
            </a:r>
            <a:r>
              <a:rPr lang="en-US" b="1" dirty="0" smtClean="0">
                <a:solidFill>
                  <a:srgbClr val="800000"/>
                </a:solidFill>
                <a:cs typeface="Arial" pitchFamily="34" charset="0"/>
              </a:rPr>
              <a:t> </a:t>
            </a:r>
            <a:r>
              <a:rPr lang="en-US" b="1" i="1" dirty="0" smtClean="0">
                <a:solidFill>
                  <a:srgbClr val="800000"/>
                </a:solidFill>
                <a:cs typeface="Arial" pitchFamily="34" charset="0"/>
              </a:rPr>
              <a:t>improved</a:t>
            </a:r>
            <a:r>
              <a:rPr lang="en-US" b="1" dirty="0" smtClean="0">
                <a:solidFill>
                  <a:srgbClr val="800000"/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rgbClr val="800000"/>
                </a:solidFill>
                <a:cs typeface="Arial" pitchFamily="34" charset="0"/>
              </a:rPr>
              <a:t>using HS3 drops.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09801" y="0"/>
            <a:ext cx="8458200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3366"/>
                </a:solidFill>
                <a:latin typeface="Arial Black" pitchFamily="34" charset="0"/>
              </a:rPr>
              <a:t>NASA Hurricane </a:t>
            </a:r>
            <a:r>
              <a:rPr lang="en-US" sz="2600" dirty="0">
                <a:solidFill>
                  <a:srgbClr val="003366"/>
                </a:solidFill>
                <a:latin typeface="Arial Black" pitchFamily="34" charset="0"/>
              </a:rPr>
              <a:t>Severe Storm Sentinel (HS3)</a:t>
            </a:r>
            <a:r>
              <a:rPr lang="en-US" sz="2800" dirty="0">
                <a:solidFill>
                  <a:srgbClr val="003366"/>
                </a:solidFill>
                <a:latin typeface="Arial Black" pitchFamily="34" charset="0"/>
              </a:rPr>
              <a:t/>
            </a:r>
            <a:br>
              <a:rPr lang="en-US" sz="2800" dirty="0">
                <a:solidFill>
                  <a:srgbClr val="003366"/>
                </a:solidFill>
                <a:latin typeface="Arial Black" pitchFamily="34" charset="0"/>
              </a:rPr>
            </a:br>
            <a:r>
              <a:rPr lang="en-US" sz="2200" dirty="0">
                <a:solidFill>
                  <a:srgbClr val="800000"/>
                </a:solidFill>
                <a:latin typeface="Arial Black" pitchFamily="34" charset="0"/>
              </a:rPr>
              <a:t>Impact of HS3 </a:t>
            </a:r>
            <a:r>
              <a:rPr lang="en-US" sz="2200" dirty="0" err="1">
                <a:solidFill>
                  <a:srgbClr val="800000"/>
                </a:solidFill>
                <a:latin typeface="Arial Black" pitchFamily="34" charset="0"/>
              </a:rPr>
              <a:t>Dropsondes</a:t>
            </a:r>
            <a:r>
              <a:rPr lang="en-US" sz="2200" dirty="0">
                <a:solidFill>
                  <a:srgbClr val="800000"/>
                </a:solidFill>
                <a:latin typeface="Arial Black" pitchFamily="34" charset="0"/>
              </a:rPr>
              <a:t> for Nadine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rgbClr val="800000"/>
              </a:solidFill>
              <a:latin typeface="Arial Black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99599" y="685800"/>
            <a:ext cx="4488289" cy="3629024"/>
            <a:chOff x="199599" y="685800"/>
            <a:chExt cx="4488289" cy="3629024"/>
          </a:xfrm>
        </p:grpSpPr>
        <p:sp>
          <p:nvSpPr>
            <p:cNvPr id="32" name="Rectangle 31"/>
            <p:cNvSpPr/>
            <p:nvPr/>
          </p:nvSpPr>
          <p:spPr>
            <a:xfrm>
              <a:off x="271463" y="863355"/>
              <a:ext cx="4416425" cy="3451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99599" y="685800"/>
              <a:ext cx="4480778" cy="3152531"/>
              <a:chOff x="199599" y="685800"/>
              <a:chExt cx="4480778" cy="3152531"/>
            </a:xfrm>
          </p:grpSpPr>
          <p:pic>
            <p:nvPicPr>
              <p:cNvPr id="34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9" b="16765"/>
              <a:stretch>
                <a:fillRect/>
              </a:stretch>
            </p:blipFill>
            <p:spPr bwMode="auto">
              <a:xfrm>
                <a:off x="236294" y="1107831"/>
                <a:ext cx="4233862" cy="2730500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6"/>
              <p:cNvSpPr txBox="1">
                <a:spLocks noChangeArrowheads="1"/>
              </p:cNvSpPr>
              <p:nvPr/>
            </p:nvSpPr>
            <p:spPr bwMode="auto">
              <a:xfrm>
                <a:off x="199599" y="685800"/>
                <a:ext cx="448077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>
                    <a:solidFill>
                      <a:srgbClr val="000000"/>
                    </a:solidFill>
                    <a:cs typeface="Arial" pitchFamily="34" charset="0"/>
                  </a:rPr>
                  <a:t>HS3 </a:t>
                </a:r>
                <a:r>
                  <a:rPr lang="en-US" b="1" dirty="0">
                    <a:solidFill>
                      <a:srgbClr val="000000"/>
                    </a:solidFill>
                    <a:cs typeface="Arial" pitchFamily="34" charset="0"/>
                  </a:rPr>
                  <a:t>Global Hawk Flight Tracks: Nadine</a:t>
                </a:r>
              </a:p>
            </p:txBody>
          </p:sp>
          <p:sp>
            <p:nvSpPr>
              <p:cNvPr id="36" name="TextBox 3"/>
              <p:cNvSpPr txBox="1">
                <a:spLocks noChangeArrowheads="1"/>
              </p:cNvSpPr>
              <p:nvPr/>
            </p:nvSpPr>
            <p:spPr bwMode="auto">
              <a:xfrm>
                <a:off x="498231" y="3320806"/>
                <a:ext cx="9509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000000"/>
                    </a:solidFill>
                    <a:cs typeface="Arial" pitchFamily="34" charset="0"/>
                  </a:rPr>
                  <a:t>30 Drops</a:t>
                </a:r>
              </a:p>
            </p:txBody>
          </p:sp>
          <p:sp>
            <p:nvSpPr>
              <p:cNvPr id="37" name="TextBox 9"/>
              <p:cNvSpPr txBox="1">
                <a:spLocks noChangeArrowheads="1"/>
              </p:cNvSpPr>
              <p:nvPr/>
            </p:nvSpPr>
            <p:spPr bwMode="auto">
              <a:xfrm>
                <a:off x="696669" y="2558806"/>
                <a:ext cx="9509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000000"/>
                    </a:solidFill>
                    <a:cs typeface="Arial" pitchFamily="34" charset="0"/>
                  </a:rPr>
                  <a:t>70 Drops</a:t>
                </a:r>
              </a:p>
            </p:txBody>
          </p:sp>
          <p:sp>
            <p:nvSpPr>
              <p:cNvPr id="38" name="TextBox 10"/>
              <p:cNvSpPr txBox="1">
                <a:spLocks noChangeArrowheads="1"/>
              </p:cNvSpPr>
              <p:nvPr/>
            </p:nvSpPr>
            <p:spPr bwMode="auto">
              <a:xfrm>
                <a:off x="3293819" y="1118944"/>
                <a:ext cx="9509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000000"/>
                    </a:solidFill>
                    <a:cs typeface="Arial" pitchFamily="34" charset="0"/>
                  </a:rPr>
                  <a:t>76 Drops</a:t>
                </a:r>
              </a:p>
            </p:txBody>
          </p:sp>
          <p:sp>
            <p:nvSpPr>
              <p:cNvPr id="39" name="TextBox 11"/>
              <p:cNvSpPr txBox="1">
                <a:spLocks noChangeArrowheads="1"/>
              </p:cNvSpPr>
              <p:nvPr/>
            </p:nvSpPr>
            <p:spPr bwMode="auto">
              <a:xfrm>
                <a:off x="3541469" y="1758706"/>
                <a:ext cx="9509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000000"/>
                    </a:solidFill>
                    <a:cs typeface="Arial" pitchFamily="34" charset="0"/>
                  </a:rPr>
                  <a:t>58 Drops</a:t>
                </a:r>
              </a:p>
            </p:txBody>
          </p:sp>
          <p:sp>
            <p:nvSpPr>
              <p:cNvPr id="40" name="TextBox 12"/>
              <p:cNvSpPr txBox="1">
                <a:spLocks noChangeArrowheads="1"/>
              </p:cNvSpPr>
              <p:nvPr/>
            </p:nvSpPr>
            <p:spPr bwMode="auto">
              <a:xfrm>
                <a:off x="2525469" y="3255719"/>
                <a:ext cx="9509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000000"/>
                    </a:solidFill>
                    <a:cs typeface="Arial" pitchFamily="34" charset="0"/>
                  </a:rPr>
                  <a:t>34 Drops</a:t>
                </a:r>
              </a:p>
            </p:txBody>
          </p:sp>
          <p:sp>
            <p:nvSpPr>
              <p:cNvPr id="41" name="TextBox 13"/>
              <p:cNvSpPr txBox="1">
                <a:spLocks noChangeArrowheads="1"/>
              </p:cNvSpPr>
              <p:nvPr/>
            </p:nvSpPr>
            <p:spPr bwMode="auto">
              <a:xfrm>
                <a:off x="2993781" y="2514356"/>
                <a:ext cx="9509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000000"/>
                    </a:solidFill>
                    <a:cs typeface="Arial" pitchFamily="34" charset="0"/>
                  </a:rPr>
                  <a:t>75 Drops</a:t>
                </a:r>
              </a:p>
            </p:txBody>
          </p:sp>
          <p:pic>
            <p:nvPicPr>
              <p:cNvPr id="42" name="Picture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94" y="1107831"/>
                <a:ext cx="1196098" cy="548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2880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/>
      <p:bldP spid="49160" grpId="0"/>
      <p:bldP spid="49161" grpId="0"/>
      <p:bldP spid="49162" grpId="0"/>
      <p:bldP spid="49163" grpId="0"/>
      <p:bldP spid="49164" grpId="0"/>
      <p:bldP spid="49165" grpId="0"/>
      <p:bldP spid="49166" grpId="0"/>
      <p:bldP spid="49167" grpId="0"/>
      <p:bldP spid="491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Text Box 2"/>
          <p:cNvSpPr txBox="1">
            <a:spLocks noChangeArrowheads="1"/>
          </p:cNvSpPr>
          <p:nvPr/>
        </p:nvSpPr>
        <p:spPr bwMode="auto">
          <a:xfrm>
            <a:off x="20638" y="969963"/>
            <a:ext cx="9072562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1125" indent="-111125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02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Promising Intensity Skill:</a:t>
            </a:r>
            <a:endParaRPr lang="en-US" sz="2000" b="1" dirty="0" smtClean="0">
              <a:solidFill>
                <a:srgbClr val="000066"/>
              </a:solidFill>
              <a:cs typeface="Arial" pitchFamily="34" charset="0"/>
            </a:endParaRPr>
          </a:p>
          <a:p>
            <a:pPr marL="36576" eaLnBrk="1" fontAlgn="base" hangingPunct="1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>
                <a:solidFill>
                  <a:srgbClr val="800000"/>
                </a:solidFill>
                <a:cs typeface="Arial" charset="0"/>
              </a:rPr>
              <a:t>COAMPS-TC intensity forecasts verified well in </a:t>
            </a:r>
            <a:r>
              <a:rPr lang="en-US" sz="2000" dirty="0" smtClean="0">
                <a:solidFill>
                  <a:srgbClr val="800000"/>
                </a:solidFill>
                <a:cs typeface="Arial" charset="0"/>
              </a:rPr>
              <a:t>2010-12 </a:t>
            </a:r>
            <a:r>
              <a:rPr lang="en-US" sz="2000" dirty="0">
                <a:solidFill>
                  <a:srgbClr val="800000"/>
                </a:solidFill>
                <a:cs typeface="Arial" charset="0"/>
              </a:rPr>
              <a:t>in WATL </a:t>
            </a:r>
            <a:r>
              <a:rPr lang="en-US" sz="2000" dirty="0" smtClean="0">
                <a:solidFill>
                  <a:srgbClr val="800000"/>
                </a:solidFill>
                <a:cs typeface="Arial" charset="0"/>
              </a:rPr>
              <a:t>&amp; WPAC</a:t>
            </a:r>
            <a:endParaRPr lang="en-US" sz="2000" dirty="0" smtClean="0">
              <a:solidFill>
                <a:srgbClr val="800000"/>
              </a:solidFill>
              <a:latin typeface="Arial"/>
              <a:cs typeface="Arial" pitchFamily="34" charset="0"/>
            </a:endParaRPr>
          </a:p>
          <a:p>
            <a:pPr marL="36576" eaLnBrk="1" fontAlgn="base" hangingPunct="1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 pitchFamily="34" charset="0"/>
              </a:rPr>
              <a:t>10-20% improvement in intensity and track in 2013 version</a:t>
            </a:r>
          </a:p>
          <a:p>
            <a:pPr marL="36576" lvl="0" indent="0" eaLnBrk="1" fontAlgn="base" hangingPunct="1">
              <a:spcAft>
                <a:spcPct val="0"/>
              </a:spcAft>
              <a:buFont typeface="Arial" charset="0"/>
              <a:buChar char="•"/>
              <a:tabLst/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"/>
                <a:cs typeface="Arial" pitchFamily="34" charset="0"/>
              </a:rPr>
              <a:t>Assimilation of </a:t>
            </a:r>
            <a:r>
              <a:rPr lang="en-US" sz="2000" dirty="0" err="1" smtClean="0">
                <a:solidFill>
                  <a:srgbClr val="800000"/>
                </a:solidFill>
                <a:latin typeface="Arial"/>
                <a:cs typeface="Arial" pitchFamily="34" charset="0"/>
              </a:rPr>
              <a:t>dropsondes</a:t>
            </a:r>
            <a:r>
              <a:rPr lang="en-US" sz="2000" dirty="0" smtClean="0">
                <a:solidFill>
                  <a:srgbClr val="800000"/>
                </a:solidFill>
                <a:latin typeface="Arial"/>
                <a:cs typeface="Arial" pitchFamily="34" charset="0"/>
              </a:rPr>
              <a:t> from the HS3 Global Hawks is very promising</a:t>
            </a:r>
            <a:endParaRPr lang="en-US" sz="2000" dirty="0">
              <a:solidFill>
                <a:srgbClr val="800000"/>
              </a:solidFill>
              <a:latin typeface="Arial"/>
              <a:cs typeface="Arial" pitchFamily="34" charset="0"/>
            </a:endParaRPr>
          </a:p>
          <a:p>
            <a:pPr marL="569913" lvl="1" indent="-225425" eaLnBrk="1" fontAlgn="base" hangingPunct="1">
              <a:spcAft>
                <a:spcPct val="0"/>
              </a:spcAft>
              <a:buFontTx/>
              <a:buChar char="-"/>
              <a:tabLst/>
              <a:defRPr/>
            </a:pPr>
            <a:r>
              <a:rPr lang="en-US" sz="2000" dirty="0" smtClean="0">
                <a:solidFill>
                  <a:srgbClr val="000066"/>
                </a:solidFill>
                <a:latin typeface="Arial"/>
                <a:cs typeface="Arial" pitchFamily="34" charset="0"/>
              </a:rPr>
              <a:t>Potential for TC targeted observations for intensity</a:t>
            </a:r>
            <a:endParaRPr lang="en-US" sz="2000" dirty="0">
              <a:solidFill>
                <a:srgbClr val="000066"/>
              </a:solidFill>
              <a:latin typeface="Arial"/>
              <a:cs typeface="Arial" pitchFamily="34" charset="0"/>
            </a:endParaRPr>
          </a:p>
          <a:p>
            <a:pPr marL="0" indent="0" eaLnBrk="1" fontAlgn="base" hangingPunct="1">
              <a:spcAft>
                <a:spcPct val="0"/>
              </a:spcAft>
              <a:defRPr/>
            </a:pPr>
            <a:endParaRPr lang="en-US" sz="2000" dirty="0" smtClean="0">
              <a:solidFill>
                <a:srgbClr val="800000"/>
              </a:solidFill>
              <a:cs typeface="Arial" charset="0"/>
            </a:endParaRPr>
          </a:p>
          <a:p>
            <a:pPr marL="0" indent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Future Plans:</a:t>
            </a:r>
            <a:endParaRPr lang="en-US" sz="2000" dirty="0">
              <a:solidFill>
                <a:srgbClr val="000000"/>
              </a:solidFill>
              <a:latin typeface="Arial Black" pitchFamily="34" charset="0"/>
              <a:cs typeface="Arial" charset="0"/>
            </a:endParaRPr>
          </a:p>
          <a:p>
            <a:pPr marL="0" indent="0" eaLnBrk="1" fontAlgn="base" hangingPunct="1">
              <a:spcAft>
                <a:spcPct val="0"/>
              </a:spcAft>
              <a:buFont typeface="Arial" charset="0"/>
              <a:buChar char="•"/>
              <a:tabLst/>
              <a:defRPr/>
            </a:pPr>
            <a:r>
              <a:rPr lang="en-US" sz="2000" dirty="0" smtClean="0">
                <a:solidFill>
                  <a:srgbClr val="800000"/>
                </a:solidFill>
                <a:cs typeface="Arial" charset="0"/>
              </a:rPr>
              <a:t>COAMPS-TC in Ops Test (current), fully operational in spring 2013</a:t>
            </a:r>
          </a:p>
          <a:p>
            <a:pPr marL="0" indent="0" eaLnBrk="1" fontAlgn="base" hangingPunct="1">
              <a:spcAft>
                <a:spcPct val="0"/>
              </a:spcAft>
              <a:buFont typeface="Arial" charset="0"/>
              <a:buChar char="•"/>
              <a:tabLst/>
              <a:defRPr/>
            </a:pPr>
            <a:r>
              <a:rPr lang="en-US" sz="2000" dirty="0" smtClean="0">
                <a:solidFill>
                  <a:srgbClr val="800000"/>
                </a:solidFill>
                <a:cs typeface="Arial" charset="0"/>
              </a:rPr>
              <a:t>Development of advanced COAMPS-TC (underway)</a:t>
            </a:r>
          </a:p>
          <a:p>
            <a:pPr marL="569913" lvl="1" indent="-225425" eaLnBrk="1" fontAlgn="base" hangingPunct="1">
              <a:spcAft>
                <a:spcPct val="0"/>
              </a:spcAft>
              <a:tabLst>
                <a:tab pos="2794000" algn="l"/>
                <a:tab pos="3309938" algn="l"/>
              </a:tabLst>
              <a:defRPr/>
            </a:pPr>
            <a:r>
              <a:rPr lang="en-US" sz="2000" dirty="0" smtClean="0">
                <a:solidFill>
                  <a:srgbClr val="000066"/>
                </a:solidFill>
                <a:cs typeface="Arial" charset="0"/>
              </a:rPr>
              <a:t>-  Resolution</a:t>
            </a:r>
            <a:r>
              <a:rPr lang="en-US" sz="2000" dirty="0" smtClean="0">
                <a:cs typeface="Arial" charset="0"/>
              </a:rPr>
              <a:t>:	5 km (current) to 3 km to 1 km; 40L to 60L to 80L</a:t>
            </a:r>
          </a:p>
          <a:p>
            <a:pPr marL="569913" lvl="1" indent="-225425" eaLnBrk="1" fontAlgn="base" hangingPunct="1">
              <a:spcAft>
                <a:spcPct val="0"/>
              </a:spcAft>
              <a:tabLst>
                <a:tab pos="2794000" algn="l"/>
                <a:tab pos="3309938" algn="l"/>
              </a:tabLst>
              <a:defRPr/>
            </a:pPr>
            <a:r>
              <a:rPr lang="en-US" sz="2000" dirty="0" smtClean="0">
                <a:solidFill>
                  <a:srgbClr val="000066"/>
                </a:solidFill>
                <a:cs typeface="Arial" charset="0"/>
              </a:rPr>
              <a:t>-  TC physics:</a:t>
            </a:r>
            <a:r>
              <a:rPr lang="en-US" sz="2000" dirty="0" smtClean="0">
                <a:cs typeface="Arial" charset="0"/>
              </a:rPr>
              <a:t>	PBL, air-sea fluxes, microphysics</a:t>
            </a:r>
          </a:p>
          <a:p>
            <a:pPr marL="569913" lvl="1" indent="-225425" eaLnBrk="1" fontAlgn="base" hangingPunct="1">
              <a:spcAft>
                <a:spcPct val="0"/>
              </a:spcAft>
              <a:buFontTx/>
              <a:buChar char="-"/>
              <a:tabLst>
                <a:tab pos="2794000" algn="l"/>
                <a:tab pos="3309938" algn="l"/>
              </a:tabLst>
              <a:defRPr/>
            </a:pPr>
            <a:r>
              <a:rPr lang="en-US" sz="2000" dirty="0" smtClean="0">
                <a:solidFill>
                  <a:srgbClr val="000066"/>
                </a:solidFill>
                <a:cs typeface="Arial" charset="0"/>
              </a:rPr>
              <a:t>Data assimilation: </a:t>
            </a:r>
            <a:r>
              <a:rPr lang="en-US" sz="2000" dirty="0" smtClean="0">
                <a:cs typeface="Arial" charset="0"/>
              </a:rPr>
              <a:t>	</a:t>
            </a:r>
            <a:r>
              <a:rPr lang="en-US" sz="2000" dirty="0" err="1" smtClean="0">
                <a:cs typeface="Arial" charset="0"/>
              </a:rPr>
              <a:t>EnKF</a:t>
            </a:r>
            <a:r>
              <a:rPr lang="en-US" sz="2000" dirty="0" smtClean="0">
                <a:cs typeface="Arial" charset="0"/>
              </a:rPr>
              <a:t>, 4D-Var, radiances, radar, HDOB, SFMR </a:t>
            </a:r>
          </a:p>
          <a:p>
            <a:pPr marL="569913" lvl="1" indent="-225425" eaLnBrk="1" fontAlgn="base" hangingPunct="1">
              <a:spcAft>
                <a:spcPct val="0"/>
              </a:spcAft>
              <a:tabLst>
                <a:tab pos="2794000" algn="l"/>
                <a:tab pos="3309938" algn="l"/>
              </a:tabLst>
              <a:defRPr/>
            </a:pPr>
            <a:r>
              <a:rPr lang="en-US" sz="2000" dirty="0" smtClean="0">
                <a:solidFill>
                  <a:srgbClr val="000066"/>
                </a:solidFill>
                <a:cs typeface="Arial" charset="0"/>
              </a:rPr>
              <a:t>-  Coupling:</a:t>
            </a:r>
            <a:r>
              <a:rPr lang="en-US" sz="2000" dirty="0" smtClean="0">
                <a:cs typeface="Arial" charset="0"/>
              </a:rPr>
              <a:t>	Ocean (NCOM), waves (WWIII/Swan), coupled DA</a:t>
            </a:r>
            <a:endParaRPr lang="en-US" sz="2000" dirty="0" smtClean="0">
              <a:solidFill>
                <a:srgbClr val="800000"/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Char char="•"/>
              <a:tabLst/>
              <a:defRPr/>
            </a:pPr>
            <a:r>
              <a:rPr lang="en-US" sz="2000" dirty="0" smtClean="0">
                <a:solidFill>
                  <a:srgbClr val="800000"/>
                </a:solidFill>
              </a:rPr>
              <a:t>Leverage field observations (including HS3, ONR Outflow DRI etc.)</a:t>
            </a:r>
            <a:endParaRPr lang="en-US" sz="2000" dirty="0">
              <a:solidFill>
                <a:srgbClr val="800000"/>
              </a:solidFill>
            </a:endParaRPr>
          </a:p>
          <a:p>
            <a:pPr marL="0" indent="0" eaLnBrk="1" hangingPunct="1">
              <a:spcBef>
                <a:spcPts val="0"/>
              </a:spcBef>
              <a:buFont typeface="Arial" charset="0"/>
              <a:buChar char="•"/>
              <a:tabLst/>
              <a:defRPr/>
            </a:pPr>
            <a:r>
              <a:rPr lang="en-US" sz="2000" dirty="0">
                <a:solidFill>
                  <a:srgbClr val="800000"/>
                </a:solidFill>
              </a:rPr>
              <a:t>Multi-model </a:t>
            </a:r>
            <a:r>
              <a:rPr lang="en-US" sz="2000" dirty="0" smtClean="0">
                <a:solidFill>
                  <a:srgbClr val="800000"/>
                </a:solidFill>
              </a:rPr>
              <a:t>high-res. </a:t>
            </a:r>
            <a:r>
              <a:rPr lang="en-US" sz="2000" dirty="0">
                <a:solidFill>
                  <a:srgbClr val="800000"/>
                </a:solidFill>
              </a:rPr>
              <a:t>ensemble </a:t>
            </a:r>
            <a:r>
              <a:rPr lang="en-US" sz="2000" dirty="0" smtClean="0">
                <a:solidFill>
                  <a:srgbClr val="800000"/>
                </a:solidFill>
              </a:rPr>
              <a:t>(Navy/NOAA HFIP</a:t>
            </a:r>
            <a:r>
              <a:rPr lang="en-US" sz="2000" dirty="0">
                <a:solidFill>
                  <a:srgbClr val="800000"/>
                </a:solidFill>
              </a:rPr>
              <a:t>) </a:t>
            </a:r>
            <a:r>
              <a:rPr lang="en-US" sz="2000" dirty="0" smtClean="0">
                <a:solidFill>
                  <a:srgbClr val="800000"/>
                </a:solidFill>
              </a:rPr>
              <a:t>prospects are promising.</a:t>
            </a:r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674688" y="0"/>
            <a:ext cx="80565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</a:t>
            </a:r>
            <a:r>
              <a:rPr lang="en-US" sz="2800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US" sz="2800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2800" dirty="0" smtClean="0">
                <a:solidFill>
                  <a:srgbClr val="800000"/>
                </a:solidFill>
                <a:latin typeface="Arial Black" pitchFamily="34" charset="0"/>
                <a:cs typeface="Arial" pitchFamily="34" charset="0"/>
              </a:rPr>
              <a:t>Summary and Future Plans</a:t>
            </a:r>
            <a:endParaRPr lang="en-US" sz="2800" dirty="0">
              <a:solidFill>
                <a:srgbClr val="8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9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2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2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2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2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3333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8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moskaitis\COAMPSTC\2013tests\a_vs_z\summary\all_intensityerro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1"/>
          <a:stretch/>
        </p:blipFill>
        <p:spPr bwMode="auto">
          <a:xfrm>
            <a:off x="91431" y="1452603"/>
            <a:ext cx="4480569" cy="390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AutoShape 2" descr="9k="/>
          <p:cNvSpPr>
            <a:spLocks noChangeAspect="1" noChangeArrowheads="1"/>
          </p:cNvSpPr>
          <p:nvPr/>
        </p:nvSpPr>
        <p:spPr bwMode="auto">
          <a:xfrm>
            <a:off x="3409950" y="2290686"/>
            <a:ext cx="23241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18190" y="5562600"/>
            <a:ext cx="8540750" cy="1015663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30188" indent="-2301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  <a:cs typeface="Arial" charset="0"/>
              </a:rPr>
              <a:t>Thompson (NCAR) microphysics is a double moment scheme.</a:t>
            </a:r>
          </a:p>
          <a:p>
            <a:pPr marL="230188" indent="-2301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  <a:cs typeface="Arial" charset="0"/>
              </a:rPr>
              <a:t>Thompson implemented into COAMPS-TC improves intensity and structure (e.g., 64 </a:t>
            </a:r>
            <a:r>
              <a:rPr lang="en-US" sz="2000" b="1" dirty="0" err="1" smtClean="0">
                <a:solidFill>
                  <a:srgbClr val="800000"/>
                </a:solidFill>
                <a:cs typeface="Arial" charset="0"/>
              </a:rPr>
              <a:t>kt</a:t>
            </a:r>
            <a:r>
              <a:rPr lang="en-US" sz="2000" b="1" dirty="0" smtClean="0">
                <a:solidFill>
                  <a:srgbClr val="800000"/>
                </a:solidFill>
                <a:cs typeface="Arial" charset="0"/>
              </a:rPr>
              <a:t> wind radii).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74675" y="122238"/>
            <a:ext cx="7902575" cy="92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 </a:t>
            </a:r>
            <a:r>
              <a:rPr lang="en-US" sz="3200" b="1" dirty="0" smtClean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Developments</a:t>
            </a:r>
            <a:endParaRPr lang="en-US" sz="2800" dirty="0">
              <a:solidFill>
                <a:srgbClr val="003366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800000"/>
                </a:solidFill>
                <a:cs typeface="Arial" pitchFamily="34" charset="0"/>
              </a:rPr>
              <a:t>Thompson Microphysics</a:t>
            </a:r>
            <a:endParaRPr lang="en-US" sz="2800" b="1" dirty="0">
              <a:solidFill>
                <a:srgbClr val="800000"/>
              </a:solidFill>
              <a:cs typeface="Arial" pitchFamily="34" charset="0"/>
            </a:endParaRPr>
          </a:p>
        </p:txBody>
      </p:sp>
      <p:pic>
        <p:nvPicPr>
          <p:cNvPr id="5123" name="Picture 3" descr="C:\Users\doyle\Desktop\overall_summary_windradii_Page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8"/>
          <a:stretch/>
        </p:blipFill>
        <p:spPr bwMode="auto">
          <a:xfrm>
            <a:off x="4419601" y="1452603"/>
            <a:ext cx="4198925" cy="37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1219200" y="1452604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FF"/>
                </a:solidFill>
              </a:rPr>
              <a:t>Control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17526" y="1820904"/>
            <a:ext cx="15183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6600"/>
                </a:solidFill>
              </a:rPr>
              <a:t>Thompson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6600"/>
                </a:solidFill>
              </a:rPr>
              <a:t>Microphysics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054351" y="3809923"/>
            <a:ext cx="13652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pitchFamily="34" charset="0"/>
              </a:rPr>
              <a:t>Bias (dash)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391400" y="3793882"/>
            <a:ext cx="13652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pitchFamily="34" charset="0"/>
              </a:rPr>
              <a:t>Bias (dash)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321474" y="1756951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FF"/>
                </a:solidFill>
              </a:rPr>
              <a:t>Control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109377" y="2161400"/>
            <a:ext cx="1274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6600"/>
                </a:solidFill>
              </a:rPr>
              <a:t>Thompson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1371600" y="1154668"/>
            <a:ext cx="2133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Intensity Error (</a:t>
            </a:r>
            <a:r>
              <a:rPr lang="en-US" dirty="0" err="1" smtClean="0">
                <a:solidFill>
                  <a:srgbClr val="000000"/>
                </a:solidFill>
              </a:rPr>
              <a:t>kts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4724400" y="1154668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64-kt Radii Error (nm)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0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389007" y="1080998"/>
            <a:ext cx="4616632" cy="1611065"/>
            <a:chOff x="4397828" y="1295400"/>
            <a:chExt cx="4616632" cy="161106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828" y="1295400"/>
              <a:ext cx="4595122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4527961" y="2503272"/>
              <a:ext cx="4486499" cy="403193"/>
              <a:chOff x="4648200" y="3049631"/>
              <a:chExt cx="4486499" cy="40319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4648200" y="3061912"/>
                <a:ext cx="4419600" cy="376623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4800600" y="3124200"/>
                <a:ext cx="76200" cy="76200"/>
              </a:xfrm>
              <a:prstGeom prst="ellipse">
                <a:avLst/>
              </a:prstGeom>
              <a:solidFill>
                <a:srgbClr val="127E00"/>
              </a:solidFill>
              <a:ln>
                <a:solidFill>
                  <a:srgbClr val="127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4724400" y="3162300"/>
                <a:ext cx="228600" cy="0"/>
              </a:xfrm>
              <a:prstGeom prst="line">
                <a:avLst/>
              </a:prstGeom>
              <a:ln w="38100">
                <a:solidFill>
                  <a:srgbClr val="127E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Oval 7"/>
              <p:cNvSpPr/>
              <p:nvPr/>
            </p:nvSpPr>
            <p:spPr>
              <a:xfrm>
                <a:off x="4800600" y="3300407"/>
                <a:ext cx="76200" cy="76200"/>
              </a:xfrm>
              <a:prstGeom prst="ellipse">
                <a:avLst/>
              </a:prstGeom>
              <a:solidFill>
                <a:srgbClr val="4949FF"/>
              </a:solidFill>
              <a:ln>
                <a:solidFill>
                  <a:srgbClr val="494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4724400" y="3338507"/>
                <a:ext cx="228600" cy="0"/>
              </a:xfrm>
              <a:prstGeom prst="line">
                <a:avLst/>
              </a:prstGeom>
              <a:ln w="38100">
                <a:solidFill>
                  <a:srgbClr val="4949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6858000" y="3124200"/>
                <a:ext cx="76200" cy="76200"/>
              </a:xfrm>
              <a:prstGeom prst="ellipse">
                <a:avLst/>
              </a:prstGeom>
              <a:solidFill>
                <a:srgbClr val="C80000"/>
              </a:solidFill>
              <a:ln>
                <a:solidFill>
                  <a:srgbClr val="C8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6781800" y="3162300"/>
                <a:ext cx="228600" cy="0"/>
              </a:xfrm>
              <a:prstGeom prst="line">
                <a:avLst/>
              </a:prstGeom>
              <a:ln w="38100">
                <a:solidFill>
                  <a:srgbClr val="C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6858000" y="3300407"/>
                <a:ext cx="76200" cy="76200"/>
              </a:xfrm>
              <a:prstGeom prst="ellipse">
                <a:avLst/>
              </a:prstGeom>
              <a:solidFill>
                <a:srgbClr val="FFA401"/>
              </a:solidFill>
              <a:ln>
                <a:solidFill>
                  <a:srgbClr val="FFA4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6781800" y="3338507"/>
                <a:ext cx="228600" cy="0"/>
              </a:xfrm>
              <a:prstGeom prst="line">
                <a:avLst/>
              </a:prstGeom>
              <a:ln w="38100">
                <a:solidFill>
                  <a:srgbClr val="FFA40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TextBox 1"/>
              <p:cNvSpPr txBox="1"/>
              <p:nvPr/>
            </p:nvSpPr>
            <p:spPr>
              <a:xfrm>
                <a:off x="4953000" y="3049631"/>
                <a:ext cx="15568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 smtClean="0">
                    <a:latin typeface="Arial" pitchFamily="34" charset="0"/>
                    <a:cs typeface="Arial" pitchFamily="34" charset="0"/>
                  </a:rPr>
                  <a:t>SynTC</a:t>
                </a:r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 assimilated w/o HDOB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953000" y="3237380"/>
                <a:ext cx="156966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HDOB and </a:t>
                </a:r>
                <a:r>
                  <a:rPr lang="en-US" sz="800" dirty="0" err="1" smtClean="0">
                    <a:latin typeface="Arial" pitchFamily="34" charset="0"/>
                    <a:cs typeface="Arial" pitchFamily="34" charset="0"/>
                  </a:rPr>
                  <a:t>SynTC</a:t>
                </a:r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 assimilated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010400" y="3049631"/>
                <a:ext cx="155683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HDOB assimilated w/o </a:t>
                </a:r>
                <a:r>
                  <a:rPr lang="en-US" sz="800" dirty="0" err="1" smtClean="0">
                    <a:latin typeface="Arial" pitchFamily="34" charset="0"/>
                    <a:cs typeface="Arial" pitchFamily="34" charset="0"/>
                  </a:rPr>
                  <a:t>SynTC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010400" y="3237380"/>
                <a:ext cx="212429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>
                    <a:latin typeface="Arial" pitchFamily="34" charset="0"/>
                    <a:cs typeface="Arial" pitchFamily="34" charset="0"/>
                  </a:rPr>
                  <a:t>Near center HDOB assimilated w/o </a:t>
                </a:r>
                <a:r>
                  <a:rPr lang="en-US" sz="800" dirty="0" err="1" smtClean="0">
                    <a:latin typeface="Arial" pitchFamily="34" charset="0"/>
                    <a:cs typeface="Arial" pitchFamily="34" charset="0"/>
                  </a:rPr>
                  <a:t>SynTC</a:t>
                </a:r>
                <a:endParaRPr lang="en-US" sz="8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1026" name="Picture 2" descr="S:\tyndall\HDOB Code Data Figures\sfmr_figs\2010090112_windsp_inc_1000_sfm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t="11933" r="41775" b="16315"/>
          <a:stretch/>
        </p:blipFill>
        <p:spPr bwMode="auto">
          <a:xfrm>
            <a:off x="4527961" y="3061815"/>
            <a:ext cx="3590114" cy="379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162800" y="3366615"/>
            <a:ext cx="1828800" cy="1066800"/>
            <a:chOff x="7215188" y="3324226"/>
            <a:chExt cx="1828800" cy="1066800"/>
          </a:xfrm>
        </p:grpSpPr>
        <p:sp>
          <p:nvSpPr>
            <p:cNvPr id="19" name="Rectangle 18"/>
            <p:cNvSpPr/>
            <p:nvPr/>
          </p:nvSpPr>
          <p:spPr>
            <a:xfrm>
              <a:off x="7215188" y="3324226"/>
              <a:ext cx="1828800" cy="1066800"/>
            </a:xfrm>
            <a:prstGeom prst="rect">
              <a:avLst/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 descr="S:\tyndall\HDOB Code Data Figures\sfmr_figs\2010090112_windsp_inc_100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87" t="29956" r="8784" b="66640"/>
            <a:stretch/>
          </p:blipFill>
          <p:spPr bwMode="auto">
            <a:xfrm>
              <a:off x="7244506" y="3352800"/>
              <a:ext cx="1786578" cy="138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S:\tyndall\HDOB Code Data Figures\sfmr_figs\2010090112_windsp_inc_1000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81" t="35239" r="10016" b="43747"/>
            <a:stretch/>
          </p:blipFill>
          <p:spPr bwMode="auto">
            <a:xfrm>
              <a:off x="7361507" y="3514725"/>
              <a:ext cx="1552575" cy="85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4747740" y="306999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12Z Sep 1 2010</a:t>
            </a: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574675" y="122238"/>
            <a:ext cx="7902575" cy="86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 </a:t>
            </a:r>
            <a:r>
              <a:rPr lang="en-US" sz="3200" b="1" dirty="0" smtClean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Development</a:t>
            </a:r>
            <a:endParaRPr lang="en-US" sz="2800" b="1" dirty="0">
              <a:solidFill>
                <a:srgbClr val="800000"/>
              </a:solidFill>
              <a:cs typeface="Arial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800000"/>
                </a:solidFill>
                <a:cs typeface="Arial" pitchFamily="34" charset="0"/>
              </a:rPr>
              <a:t>High Density Observations (HDOB</a:t>
            </a:r>
            <a:r>
              <a:rPr lang="en-US" sz="2400" b="1" dirty="0" smtClean="0">
                <a:solidFill>
                  <a:srgbClr val="800000"/>
                </a:solidFill>
                <a:cs typeface="Arial" pitchFamily="34" charset="0"/>
              </a:rPr>
              <a:t>) Assimilation</a:t>
            </a:r>
            <a:endParaRPr lang="en-US" sz="2400" b="1" dirty="0">
              <a:solidFill>
                <a:srgbClr val="800000"/>
              </a:solidFill>
              <a:cs typeface="Arial" pitchFamily="34" charset="0"/>
            </a:endParaRP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4709640" y="896332"/>
            <a:ext cx="412432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pitchFamily="34" charset="0"/>
              </a:rPr>
              <a:t>24-h Track Error:  Hurricane Earl</a:t>
            </a:r>
            <a:endParaRPr lang="en-US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4389008" y="2743200"/>
            <a:ext cx="4754992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pitchFamily="34" charset="0"/>
              </a:rPr>
              <a:t>1000-mb Wind Speed Analysis Inc</a:t>
            </a: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.</a:t>
            </a:r>
            <a:r>
              <a:rPr lang="en-US" b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(m/s)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76199" y="1181296"/>
            <a:ext cx="4312807" cy="3093154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1158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5888" indent="-115888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800000"/>
                </a:solidFill>
                <a:cs typeface="Arial" pitchFamily="34" charset="0"/>
              </a:rPr>
              <a:t>Assimilation of HDOB flight level </a:t>
            </a:r>
            <a:r>
              <a:rPr lang="en-US" sz="2000" b="1" dirty="0" smtClean="0">
                <a:solidFill>
                  <a:srgbClr val="800000"/>
                </a:solidFill>
                <a:cs typeface="Arial" pitchFamily="34" charset="0"/>
              </a:rPr>
              <a:t>and </a:t>
            </a:r>
            <a:r>
              <a:rPr lang="en-US" sz="2000" b="1" dirty="0">
                <a:solidFill>
                  <a:srgbClr val="800000"/>
                </a:solidFill>
                <a:cs typeface="Arial" pitchFamily="34" charset="0"/>
              </a:rPr>
              <a:t>SFMR </a:t>
            </a:r>
            <a:r>
              <a:rPr lang="en-US" sz="2000" b="1" dirty="0" smtClean="0">
                <a:solidFill>
                  <a:srgbClr val="800000"/>
                </a:solidFill>
                <a:cs typeface="Arial" pitchFamily="34" charset="0"/>
              </a:rPr>
              <a:t>observations.</a:t>
            </a:r>
            <a:endParaRPr lang="en-US" sz="2000" b="1" dirty="0">
              <a:solidFill>
                <a:srgbClr val="800000"/>
              </a:solidFill>
              <a:cs typeface="Arial" pitchFamily="34" charset="0"/>
            </a:endParaRPr>
          </a:p>
          <a:p>
            <a:pPr marL="115888" indent="-115888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800000"/>
                </a:solidFill>
                <a:cs typeface="Arial" pitchFamily="34" charset="0"/>
              </a:rPr>
              <a:t>HDOB flight level data beneficial </a:t>
            </a:r>
            <a:r>
              <a:rPr lang="en-US" sz="2000" b="1" dirty="0" smtClean="0">
                <a:solidFill>
                  <a:srgbClr val="800000"/>
                </a:solidFill>
                <a:cs typeface="Arial" pitchFamily="34" charset="0"/>
              </a:rPr>
              <a:t>for Hurricane </a:t>
            </a:r>
            <a:r>
              <a:rPr lang="en-US" sz="2000" b="1" dirty="0">
                <a:solidFill>
                  <a:srgbClr val="800000"/>
                </a:solidFill>
                <a:cs typeface="Arial" pitchFamily="34" charset="0"/>
              </a:rPr>
              <a:t>Earl </a:t>
            </a:r>
            <a:r>
              <a:rPr lang="en-US" sz="2000" b="1" dirty="0" smtClean="0">
                <a:solidFill>
                  <a:srgbClr val="800000"/>
                </a:solidFill>
                <a:cs typeface="Arial" pitchFamily="34" charset="0"/>
              </a:rPr>
              <a:t>track skill</a:t>
            </a:r>
          </a:p>
          <a:p>
            <a:pPr marL="115888" indent="-115888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  <a:cs typeface="Arial" pitchFamily="34" charset="0"/>
              </a:rPr>
              <a:t>Assimilation </a:t>
            </a:r>
            <a:r>
              <a:rPr lang="en-US" sz="2000" b="1" dirty="0">
                <a:solidFill>
                  <a:srgbClr val="800000"/>
                </a:solidFill>
                <a:cs typeface="Arial" pitchFamily="34" charset="0"/>
              </a:rPr>
              <a:t>of SFMR </a:t>
            </a:r>
            <a:r>
              <a:rPr lang="en-US" sz="2000" b="1" dirty="0" smtClean="0">
                <a:solidFill>
                  <a:srgbClr val="800000"/>
                </a:solidFill>
                <a:cs typeface="Arial" pitchFamily="34" charset="0"/>
              </a:rPr>
              <a:t>produce reasonable corrections </a:t>
            </a:r>
            <a:r>
              <a:rPr lang="en-US" sz="2000" b="1" dirty="0">
                <a:solidFill>
                  <a:srgbClr val="800000"/>
                </a:solidFill>
                <a:cs typeface="Arial" pitchFamily="34" charset="0"/>
              </a:rPr>
              <a:t>to the background wind speed as part of the 3D-Var (NAVDAS) analysis</a:t>
            </a:r>
            <a:r>
              <a:rPr lang="en-US" sz="2000" b="1" dirty="0" smtClean="0">
                <a:solidFill>
                  <a:srgbClr val="800000"/>
                </a:solidFill>
                <a:cs typeface="Arial" pitchFamily="34" charset="0"/>
              </a:rPr>
              <a:t>.</a:t>
            </a:r>
          </a:p>
          <a:p>
            <a:pPr marL="115888" indent="-115888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  <a:cs typeface="Arial" pitchFamily="34" charset="0"/>
              </a:rPr>
              <a:t>Additional testing underway.</a:t>
            </a:r>
            <a:endParaRPr lang="en-US" sz="2000" b="1" dirty="0">
              <a:solidFill>
                <a:srgbClr val="8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6433066"/>
            <a:ext cx="2708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Dan Tyndall and Pat Pauley</a:t>
            </a:r>
            <a:endParaRPr lang="en-US" sz="16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380660" y="130976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Control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60810" y="187497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HDOB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0" r="5009"/>
          <a:stretch>
            <a:fillRect/>
          </a:stretch>
        </p:blipFill>
        <p:spPr bwMode="auto">
          <a:xfrm>
            <a:off x="4557713" y="906463"/>
            <a:ext cx="4586287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606425" y="-14288"/>
            <a:ext cx="8458200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r>
              <a:rPr lang="en-US" sz="2800">
                <a:solidFill>
                  <a:srgbClr val="003366"/>
                </a:solidFill>
                <a:latin typeface="Arial Black" pitchFamily="34" charset="0"/>
              </a:rPr>
              <a:t>Comparison of Real-Time TC Models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2200">
                <a:solidFill>
                  <a:srgbClr val="800000"/>
                </a:solidFill>
                <a:latin typeface="Arial Black" pitchFamily="34" charset="0"/>
              </a:rPr>
              <a:t>Irene Intensity Errors (kt)</a:t>
            </a:r>
            <a:endParaRPr lang="en-US" sz="2200">
              <a:solidFill>
                <a:srgbClr val="800000"/>
              </a:solidFill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39713" y="5724525"/>
            <a:ext cx="8658225" cy="830263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b="1">
                <a:solidFill>
                  <a:srgbClr val="800000"/>
                </a:solidFill>
              </a:rPr>
              <a:t>COAMPS-TC performed well for Irene as part of the HFIP real-time demonstration, particularly during the critical landfall forecast period.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>
                <a:solidFill>
                  <a:srgbClr val="800000"/>
                </a:solidFill>
              </a:rPr>
              <a:t>COAMPS-TC skillfully predicted precipitation event (&gt;15” in NC, and 10-15” in N.E.) </a:t>
            </a:r>
          </a:p>
        </p:txBody>
      </p:sp>
      <p:sp>
        <p:nvSpPr>
          <p:cNvPr id="13317" name="TextBox 1"/>
          <p:cNvSpPr txBox="1">
            <a:spLocks noChangeArrowheads="1"/>
          </p:cNvSpPr>
          <p:nvPr/>
        </p:nvSpPr>
        <p:spPr bwMode="auto">
          <a:xfrm>
            <a:off x="6223000" y="5167313"/>
            <a:ext cx="284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i="1"/>
              <a:t>After 00Z 23 September</a:t>
            </a:r>
          </a:p>
          <a:p>
            <a:pPr eaLnBrk="1" hangingPunct="1"/>
            <a:r>
              <a:rPr lang="en-US" sz="1000" i="1"/>
              <a:t>No interpolation to account for late model fields</a:t>
            </a:r>
          </a:p>
        </p:txBody>
      </p:sp>
      <p:sp>
        <p:nvSpPr>
          <p:cNvPr id="7" name="TextBox 30"/>
          <p:cNvSpPr txBox="1">
            <a:spLocks noChangeArrowheads="1"/>
          </p:cNvSpPr>
          <p:nvPr/>
        </p:nvSpPr>
        <p:spPr bwMode="auto">
          <a:xfrm>
            <a:off x="46038" y="3389313"/>
            <a:ext cx="3957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“CHALLENGES IN PREDICTING THE INTENSITY OF STORMS.” </a:t>
            </a:r>
            <a:r>
              <a:rPr lang="en-US" sz="1200" i="1">
                <a:solidFill>
                  <a:schemeClr val="accent2"/>
                </a:solidFill>
              </a:rPr>
              <a:t>New York Times, 8/27/2011</a:t>
            </a:r>
          </a:p>
        </p:txBody>
      </p:sp>
      <p:sp>
        <p:nvSpPr>
          <p:cNvPr id="8" name="TextBox 31"/>
          <p:cNvSpPr txBox="1">
            <a:spLocks noChangeArrowheads="1"/>
          </p:cNvSpPr>
          <p:nvPr/>
        </p:nvSpPr>
        <p:spPr bwMode="auto">
          <a:xfrm>
            <a:off x="46038" y="3857625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“HOW IRENE’S FORECAST MISSED THE MARK AND WHY IT COULD HAPPEN AGAIN.” </a:t>
            </a:r>
            <a:r>
              <a:rPr lang="en-US" sz="1200" i="1">
                <a:solidFill>
                  <a:schemeClr val="accent2"/>
                </a:solidFill>
              </a:rPr>
              <a:t>CNN, 8/30/2011</a:t>
            </a:r>
          </a:p>
        </p:txBody>
      </p:sp>
      <p:sp>
        <p:nvSpPr>
          <p:cNvPr id="9" name="TextBox 32"/>
          <p:cNvSpPr txBox="1">
            <a:spLocks noChangeArrowheads="1"/>
          </p:cNvSpPr>
          <p:nvPr/>
        </p:nvSpPr>
        <p:spPr bwMode="auto">
          <a:xfrm>
            <a:off x="46038" y="4325938"/>
            <a:ext cx="4000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“IRENE FORECASTS ON TRACK; NOT UP TO SPEED ON WIND.” </a:t>
            </a:r>
            <a:r>
              <a:rPr lang="en-US" sz="1200" i="1">
                <a:solidFill>
                  <a:schemeClr val="accent2"/>
                </a:solidFill>
              </a:rPr>
              <a:t>Associated Press, 8/28/2011</a:t>
            </a:r>
          </a:p>
        </p:txBody>
      </p:sp>
      <p:sp>
        <p:nvSpPr>
          <p:cNvPr id="11" name="TextBox 34"/>
          <p:cNvSpPr txBox="1">
            <a:spLocks noChangeArrowheads="1"/>
          </p:cNvSpPr>
          <p:nvPr/>
        </p:nvSpPr>
        <p:spPr bwMode="auto">
          <a:xfrm>
            <a:off x="46038" y="4794250"/>
            <a:ext cx="4311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“IRENE EXPOSES PROBLEMS FORECASTING HURRICANE INTENSITY” </a:t>
            </a:r>
            <a:r>
              <a:rPr lang="en-US" sz="1200" i="1">
                <a:solidFill>
                  <a:schemeClr val="accent2"/>
                </a:solidFill>
              </a:rPr>
              <a:t>Alaska Dispatch, 8/28/2011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38" y="2551113"/>
            <a:ext cx="395763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cs typeface="+mn-cs"/>
              </a:rPr>
              <a:t>“</a:t>
            </a:r>
            <a:r>
              <a:rPr lang="en-US" sz="1200" cap="all" dirty="0">
                <a:cs typeface="+mn-cs"/>
              </a:rPr>
              <a:t>Intensity remains a big gap in storm science</a:t>
            </a:r>
            <a:r>
              <a:rPr lang="en-US" sz="1200" dirty="0">
                <a:cs typeface="+mn-cs"/>
              </a:rPr>
              <a:t>.  The National Hurricane Center blew it on predictions of Irene’s wind speed – and it wasn’t the first time”. </a:t>
            </a:r>
            <a:r>
              <a:rPr lang="en-US" sz="1200" i="1" dirty="0">
                <a:solidFill>
                  <a:schemeClr val="accent2"/>
                </a:solidFill>
                <a:cs typeface="+mn-cs"/>
              </a:rPr>
              <a:t>Miami Herald, 9/2/2011</a:t>
            </a:r>
          </a:p>
        </p:txBody>
      </p:sp>
      <p:sp>
        <p:nvSpPr>
          <p:cNvPr id="11275" name="Text Box 4"/>
          <p:cNvSpPr txBox="1">
            <a:spLocks noChangeArrowheads="1"/>
          </p:cNvSpPr>
          <p:nvPr/>
        </p:nvSpPr>
        <p:spPr bwMode="auto">
          <a:xfrm>
            <a:off x="119063" y="973138"/>
            <a:ext cx="4057650" cy="1476375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5888" indent="-1158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400"/>
              </a:spcBef>
              <a:buFont typeface="Arial" charset="0"/>
              <a:buChar char="•"/>
            </a:pPr>
            <a:r>
              <a:rPr lang="en-US" sz="1600" b="1">
                <a:solidFill>
                  <a:srgbClr val="800000"/>
                </a:solidFill>
              </a:rPr>
              <a:t>Widespread damage in Eastern U.S., catastrophic flooding in New England </a:t>
            </a:r>
          </a:p>
          <a:p>
            <a:pPr eaLnBrk="1" hangingPunct="1">
              <a:spcBef>
                <a:spcPts val="400"/>
              </a:spcBef>
              <a:buFont typeface="Arial" charset="0"/>
              <a:buChar char="•"/>
            </a:pPr>
            <a:r>
              <a:rPr lang="en-US" sz="1600" b="1">
                <a:solidFill>
                  <a:srgbClr val="800000"/>
                </a:solidFill>
              </a:rPr>
              <a:t>Maximum intensity of 105 kt (Cat. 3)</a:t>
            </a:r>
          </a:p>
          <a:p>
            <a:pPr eaLnBrk="1" hangingPunct="1">
              <a:spcBef>
                <a:spcPts val="400"/>
              </a:spcBef>
              <a:buFont typeface="Arial" charset="0"/>
              <a:buChar char="•"/>
            </a:pPr>
            <a:r>
              <a:rPr lang="en-US" sz="1600" b="1">
                <a:solidFill>
                  <a:srgbClr val="800000"/>
                </a:solidFill>
              </a:rPr>
              <a:t>Landfall in eastern NC at 75 kt (Cat. 1)</a:t>
            </a:r>
          </a:p>
          <a:p>
            <a:pPr eaLnBrk="1" hangingPunct="1">
              <a:spcBef>
                <a:spcPts val="400"/>
              </a:spcBef>
              <a:buFont typeface="Arial" charset="0"/>
              <a:buChar char="•"/>
            </a:pPr>
            <a:r>
              <a:rPr lang="en-US" sz="1600" b="1">
                <a:solidFill>
                  <a:srgbClr val="800000"/>
                </a:solidFill>
              </a:rPr>
              <a:t>Forecasts were for a Cat. 3 landfall</a:t>
            </a:r>
          </a:p>
        </p:txBody>
      </p:sp>
    </p:spTree>
    <p:extLst>
      <p:ext uri="{BB962C8B-B14F-4D97-AF65-F5344CB8AC3E}">
        <p14:creationId xmlns:p14="http://schemas.microsoft.com/office/powerpoint/2010/main" val="420351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/>
      <p:bldP spid="7" grpId="0"/>
      <p:bldP spid="8" grpId="0"/>
      <p:bldP spid="9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28815" y="726572"/>
            <a:ext cx="914400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5888" indent="-115888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 Black" pitchFamily="34" charset="0"/>
              </a:rPr>
              <a:t>Analysis: 	</a:t>
            </a:r>
            <a:r>
              <a:rPr lang="en-US" b="1" dirty="0" smtClean="0">
                <a:solidFill>
                  <a:srgbClr val="000066"/>
                </a:solidFill>
              </a:rPr>
              <a:t>3D-Var (NAVDAS), synthetic observations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 Black" pitchFamily="34" charset="0"/>
              </a:rPr>
              <a:t>Atmosphere:	</a:t>
            </a:r>
            <a:r>
              <a:rPr lang="en-US" b="1" dirty="0" err="1" smtClean="0">
                <a:solidFill>
                  <a:srgbClr val="000066"/>
                </a:solidFill>
              </a:rPr>
              <a:t>Nonhydrostatic</a:t>
            </a:r>
            <a:r>
              <a:rPr lang="en-US" b="1" dirty="0" smtClean="0">
                <a:solidFill>
                  <a:srgbClr val="000066"/>
                </a:solidFill>
              </a:rPr>
              <a:t>, moving nests, TC physics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 Black" pitchFamily="34" charset="0"/>
              </a:rPr>
              <a:t>Ocean: 	</a:t>
            </a:r>
            <a:r>
              <a:rPr lang="en-US" b="1" dirty="0" smtClean="0">
                <a:solidFill>
                  <a:srgbClr val="000066"/>
                </a:solidFill>
              </a:rPr>
              <a:t>3D-Var (NCODA), ocean (NCOM),  wave (SWAN, Wave Watch III)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800000"/>
                </a:solidFill>
                <a:latin typeface="Arial Black" pitchFamily="34" charset="0"/>
              </a:rPr>
              <a:t>Ensemble: 	</a:t>
            </a:r>
            <a:r>
              <a:rPr lang="en-US" b="1" dirty="0" smtClean="0">
                <a:solidFill>
                  <a:srgbClr val="000066"/>
                </a:solidFill>
              </a:rPr>
              <a:t>COAMPS-TC </a:t>
            </a:r>
            <a:r>
              <a:rPr lang="en-US" b="1" dirty="0" err="1" smtClean="0">
                <a:solidFill>
                  <a:srgbClr val="000066"/>
                </a:solidFill>
              </a:rPr>
              <a:t>EnKF</a:t>
            </a:r>
            <a:r>
              <a:rPr lang="en-US" b="1" dirty="0" smtClean="0">
                <a:solidFill>
                  <a:srgbClr val="000066"/>
                </a:solidFill>
              </a:rPr>
              <a:t> DART, Coupled Ensemble Transform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800000"/>
                </a:solidFill>
                <a:latin typeface="Arial Black" pitchFamily="34" charset="0"/>
              </a:rPr>
              <a:t>Real-Time	</a:t>
            </a:r>
            <a:r>
              <a:rPr lang="en-US" b="1" dirty="0" smtClean="0">
                <a:solidFill>
                  <a:srgbClr val="000066"/>
                </a:solidFill>
              </a:rPr>
              <a:t>Navy pre-ops. tests &amp; NOAA HFIP partnership activities </a:t>
            </a:r>
            <a:r>
              <a:rPr lang="en-US" sz="2000" b="1" dirty="0" smtClean="0">
                <a:solidFill>
                  <a:srgbClr val="800000"/>
                </a:solidFill>
                <a:latin typeface="Arial Black" pitchFamily="34" charset="0"/>
              </a:rPr>
              <a:t>Testing:	</a:t>
            </a:r>
            <a:r>
              <a:rPr lang="en-US" b="1" dirty="0" smtClean="0">
                <a:solidFill>
                  <a:srgbClr val="000066"/>
                </a:solidFill>
              </a:rPr>
              <a:t>45-15-5 km, GFS/NOGAPS BCs, cycling DA, uncoupled/coupled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304800" y="188913"/>
            <a:ext cx="84582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 System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5578" y="2492186"/>
            <a:ext cx="3636643" cy="5000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9800" y="2989391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Sandy (2012) Simulated Radar Reflectivity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9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yle\Desktop\all_intensityerr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1" y="2730403"/>
            <a:ext cx="4480569" cy="41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0" y="782638"/>
            <a:ext cx="91440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5888" indent="-115888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34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Validation Test Report approved by Validation Test Panel in March 2012.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Operational Testing currently underway at FNMOC.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COAMPS-TC full operational implementation expected Spring 2013.</a:t>
            </a: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+mn-lt"/>
              </a:rPr>
              <a:t>COAMPS-TC Air-Sea Coupled Model, transition target – 1QFY14.</a:t>
            </a: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457200" y="148613"/>
            <a:ext cx="845820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 </a:t>
            </a: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Transition to Navy Ops</a:t>
            </a:r>
            <a:endParaRPr lang="en-US" sz="3200" dirty="0">
              <a:solidFill>
                <a:srgbClr val="003366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028580" y="5110522"/>
            <a:ext cx="1328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</a:rPr>
              <a:t>bias is dashed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73266" y="4124637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3333FF"/>
                </a:solidFill>
              </a:rPr>
              <a:t>COAMPS-TC</a:t>
            </a:r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2446946" y="3853354"/>
            <a:ext cx="123825" cy="455613"/>
          </a:xfrm>
          <a:custGeom>
            <a:avLst/>
            <a:gdLst>
              <a:gd name="T0" fmla="*/ 2147483647 w 163"/>
              <a:gd name="T1" fmla="*/ 2147483647 h 331"/>
              <a:gd name="T2" fmla="*/ 2147483647 w 163"/>
              <a:gd name="T3" fmla="*/ 2147483647 h 331"/>
              <a:gd name="T4" fmla="*/ 2147483647 w 163"/>
              <a:gd name="T5" fmla="*/ 2147483647 h 331"/>
              <a:gd name="T6" fmla="*/ 0 w 163"/>
              <a:gd name="T7" fmla="*/ 0 h 3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3" h="331">
                <a:moveTo>
                  <a:pt x="134" y="331"/>
                </a:moveTo>
                <a:cubicBezTo>
                  <a:pt x="79" y="276"/>
                  <a:pt x="25" y="222"/>
                  <a:pt x="29" y="192"/>
                </a:cubicBezTo>
                <a:cubicBezTo>
                  <a:pt x="33" y="162"/>
                  <a:pt x="163" y="181"/>
                  <a:pt x="158" y="149"/>
                </a:cubicBezTo>
                <a:cubicBezTo>
                  <a:pt x="153" y="117"/>
                  <a:pt x="76" y="58"/>
                  <a:pt x="0" y="0"/>
                </a:cubicBezTo>
              </a:path>
            </a:pathLst>
          </a:custGeom>
          <a:noFill/>
          <a:ln w="28575" cmpd="sng">
            <a:solidFill>
              <a:srgbClr val="3333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88582" y="2325469"/>
            <a:ext cx="4229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W. ATL Intensity </a:t>
            </a:r>
            <a:r>
              <a:rPr lang="en-US" dirty="0"/>
              <a:t>(Wind) </a:t>
            </a:r>
            <a:r>
              <a:rPr lang="en-US" dirty="0" smtClean="0"/>
              <a:t>Error </a:t>
            </a:r>
            <a:r>
              <a:rPr lang="en-US" dirty="0"/>
              <a:t>(</a:t>
            </a:r>
            <a:r>
              <a:rPr lang="en-US" dirty="0" err="1"/>
              <a:t>Kts</a:t>
            </a:r>
            <a:r>
              <a:rPr lang="en-US" dirty="0" smtClean="0"/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2010-2011</a:t>
            </a:r>
            <a:endParaRPr lang="en-US" dirty="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726161" y="2325469"/>
            <a:ext cx="4229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W. PAC Intensity </a:t>
            </a:r>
            <a:r>
              <a:rPr lang="en-US" dirty="0"/>
              <a:t>(Wind) </a:t>
            </a:r>
            <a:r>
              <a:rPr lang="en-US" dirty="0" smtClean="0"/>
              <a:t>Error </a:t>
            </a:r>
            <a:r>
              <a:rPr lang="en-US" dirty="0"/>
              <a:t>(</a:t>
            </a:r>
            <a:r>
              <a:rPr lang="en-US" dirty="0" err="1"/>
              <a:t>Kts</a:t>
            </a:r>
            <a:r>
              <a:rPr lang="en-US" dirty="0" smtClean="0"/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2009-2011</a:t>
            </a:r>
            <a:endParaRPr lang="en-US" dirty="0"/>
          </a:p>
        </p:txBody>
      </p:sp>
      <p:pic>
        <p:nvPicPr>
          <p:cNvPr id="21" name="Picture 2" descr="C:\Users\doyle\Desktop\intensityerror_westpac09101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2"/>
          <a:stretch/>
        </p:blipFill>
        <p:spPr bwMode="auto">
          <a:xfrm>
            <a:off x="4568824" y="3008805"/>
            <a:ext cx="4481513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M:\currentwork\COAMPS\verification_framework_auto\figs\moskaitis_20120221_westpac091011_VTP\summary\all_intensityerro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7" b="2847"/>
          <a:stretch>
            <a:fillRect/>
          </a:stretch>
        </p:blipFill>
        <p:spPr bwMode="auto">
          <a:xfrm>
            <a:off x="4570412" y="3008805"/>
            <a:ext cx="4479925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472112" y="4308967"/>
            <a:ext cx="13382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C00000"/>
                </a:solidFill>
                <a:cs typeface="Arial" charset="0"/>
              </a:rPr>
              <a:t>Consensus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7018337" y="3926380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3333FF"/>
                </a:solidFill>
                <a:cs typeface="Arial" charset="0"/>
              </a:rPr>
              <a:t>COAMPS-TC</a:t>
            </a:r>
          </a:p>
        </p:txBody>
      </p:sp>
      <p:sp>
        <p:nvSpPr>
          <p:cNvPr id="25" name="Freeform 9"/>
          <p:cNvSpPr>
            <a:spLocks/>
          </p:cNvSpPr>
          <p:nvPr/>
        </p:nvSpPr>
        <p:spPr bwMode="auto">
          <a:xfrm>
            <a:off x="6996112" y="3796205"/>
            <a:ext cx="123825" cy="300037"/>
          </a:xfrm>
          <a:custGeom>
            <a:avLst/>
            <a:gdLst>
              <a:gd name="T0" fmla="*/ 2147483647 w 163"/>
              <a:gd name="T1" fmla="*/ 2147483647 h 331"/>
              <a:gd name="T2" fmla="*/ 2147483647 w 163"/>
              <a:gd name="T3" fmla="*/ 2147483647 h 331"/>
              <a:gd name="T4" fmla="*/ 2147483647 w 163"/>
              <a:gd name="T5" fmla="*/ 2147483647 h 331"/>
              <a:gd name="T6" fmla="*/ 0 w 163"/>
              <a:gd name="T7" fmla="*/ 0 h 3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3" h="331">
                <a:moveTo>
                  <a:pt x="134" y="331"/>
                </a:moveTo>
                <a:cubicBezTo>
                  <a:pt x="79" y="276"/>
                  <a:pt x="25" y="222"/>
                  <a:pt x="29" y="192"/>
                </a:cubicBezTo>
                <a:cubicBezTo>
                  <a:pt x="33" y="162"/>
                  <a:pt x="163" y="181"/>
                  <a:pt x="158" y="149"/>
                </a:cubicBezTo>
                <a:cubicBezTo>
                  <a:pt x="153" y="117"/>
                  <a:pt x="76" y="58"/>
                  <a:pt x="0" y="0"/>
                </a:cubicBezTo>
              </a:path>
            </a:pathLst>
          </a:custGeom>
          <a:noFill/>
          <a:ln w="28575" cmpd="sng">
            <a:solidFill>
              <a:srgbClr val="3333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7085012" y="3137392"/>
            <a:ext cx="838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008000"/>
                </a:solidFill>
                <a:cs typeface="Arial" charset="0"/>
              </a:rPr>
              <a:t>GFDN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2089758" y="3117173"/>
            <a:ext cx="838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006600"/>
                </a:solidFill>
                <a:cs typeface="Arial" charset="0"/>
              </a:rPr>
              <a:t>GFDN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906402" y="5926347"/>
            <a:ext cx="11913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</a:rPr>
              <a:t>Sample Size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400436" y="5914844"/>
            <a:ext cx="11913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000000"/>
                </a:solidFill>
              </a:rPr>
              <a:t>Sample Size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0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/>
          <a:stretch/>
        </p:blipFill>
        <p:spPr bwMode="auto">
          <a:xfrm>
            <a:off x="14378" y="1565694"/>
            <a:ext cx="4583502" cy="404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482601" y="0"/>
            <a:ext cx="83708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3366"/>
                </a:solidFill>
                <a:latin typeface="Arial Black" pitchFamily="34" charset="0"/>
              </a:rPr>
              <a:t>W. </a:t>
            </a:r>
            <a:r>
              <a:rPr lang="en-US" sz="2800" dirty="0" smtClean="0">
                <a:solidFill>
                  <a:srgbClr val="003366"/>
                </a:solidFill>
                <a:latin typeface="Arial Black" pitchFamily="34" charset="0"/>
              </a:rPr>
              <a:t>Pacific and W. Atlantic Intensity </a:t>
            </a:r>
            <a:r>
              <a:rPr lang="en-US" sz="2800" dirty="0">
                <a:solidFill>
                  <a:srgbClr val="003366"/>
                </a:solidFill>
                <a:latin typeface="Arial Black" pitchFamily="34" charset="0"/>
              </a:rPr>
              <a:t>Error</a:t>
            </a:r>
            <a:br>
              <a:rPr lang="en-US" sz="2800" dirty="0">
                <a:solidFill>
                  <a:srgbClr val="003366"/>
                </a:solidFill>
                <a:latin typeface="Arial Black" pitchFamily="34" charset="0"/>
              </a:rPr>
            </a:br>
            <a:r>
              <a:rPr lang="en-US" sz="2200" dirty="0" smtClean="0">
                <a:solidFill>
                  <a:srgbClr val="800000"/>
                </a:solidFill>
                <a:latin typeface="Arial Black" pitchFamily="34" charset="0"/>
              </a:rPr>
              <a:t>Real-Time </a:t>
            </a:r>
            <a:r>
              <a:rPr lang="en-US" sz="2200" dirty="0">
                <a:solidFill>
                  <a:srgbClr val="800000"/>
                </a:solidFill>
                <a:latin typeface="Arial Black" pitchFamily="34" charset="0"/>
              </a:rPr>
              <a:t>Forecasts</a:t>
            </a: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1299318" y="5909217"/>
            <a:ext cx="6592144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COAMPS-TC real-time intensity </a:t>
            </a: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forecasts 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in W. Pacific (2012) and W. Atlantic (2010-2012) verified well, </a:t>
            </a:r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particularly beyond 36 h.</a:t>
            </a:r>
          </a:p>
        </p:txBody>
      </p:sp>
      <p:sp>
        <p:nvSpPr>
          <p:cNvPr id="28678" name="TextBox 1"/>
          <p:cNvSpPr txBox="1">
            <a:spLocks noChangeArrowheads="1"/>
          </p:cNvSpPr>
          <p:nvPr/>
        </p:nvSpPr>
        <p:spPr bwMode="auto">
          <a:xfrm>
            <a:off x="2057400" y="2057400"/>
            <a:ext cx="1262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3333FF"/>
                </a:solidFill>
              </a:rPr>
              <a:t>COAMPS-TC</a:t>
            </a:r>
          </a:p>
        </p:txBody>
      </p:sp>
      <p:pic>
        <p:nvPicPr>
          <p:cNvPr id="8" name="Picture 3" descr="M:\currentwork\COAMPS\verification_framework_auto\figs\moskaitis_20121207_atlantic_realtime101112_noLeslie_compare\summary\all_intensityerro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6870" r="5068"/>
          <a:stretch/>
        </p:blipFill>
        <p:spPr bwMode="auto">
          <a:xfrm>
            <a:off x="4572000" y="1565694"/>
            <a:ext cx="4513337" cy="426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33400" y="968254"/>
            <a:ext cx="36682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66"/>
                </a:solidFill>
              </a:rPr>
              <a:t>W. Pacific Intensity </a:t>
            </a:r>
            <a:r>
              <a:rPr lang="en-US" sz="2000" b="1" dirty="0">
                <a:solidFill>
                  <a:srgbClr val="000066"/>
                </a:solidFill>
              </a:rPr>
              <a:t>Error (</a:t>
            </a:r>
            <a:r>
              <a:rPr lang="en-US" sz="2000" b="1" dirty="0" err="1">
                <a:solidFill>
                  <a:srgbClr val="000066"/>
                </a:solidFill>
              </a:rPr>
              <a:t>kt</a:t>
            </a:r>
            <a:r>
              <a:rPr lang="en-US" sz="2000" b="1" dirty="0" smtClean="0">
                <a:solidFill>
                  <a:srgbClr val="000066"/>
                </a:solidFill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800000"/>
                </a:solidFill>
              </a:rPr>
              <a:t>2012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824641" y="963941"/>
            <a:ext cx="37725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66"/>
                </a:solidFill>
              </a:rPr>
              <a:t>W. Atlantic Intensity </a:t>
            </a:r>
            <a:r>
              <a:rPr lang="en-US" sz="2000" b="1" dirty="0">
                <a:solidFill>
                  <a:srgbClr val="000066"/>
                </a:solidFill>
              </a:rPr>
              <a:t>Error (</a:t>
            </a:r>
            <a:r>
              <a:rPr lang="en-US" sz="2000" b="1" dirty="0" err="1">
                <a:solidFill>
                  <a:srgbClr val="000066"/>
                </a:solidFill>
              </a:rPr>
              <a:t>kt</a:t>
            </a:r>
            <a:r>
              <a:rPr lang="en-US" sz="2000" b="1" dirty="0" smtClean="0">
                <a:solidFill>
                  <a:srgbClr val="000066"/>
                </a:solidFill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800000"/>
                </a:solidFill>
              </a:rPr>
              <a:t>2010-2012</a:t>
            </a:r>
            <a:endParaRPr lang="en-US" sz="2000" b="1" dirty="0">
              <a:solidFill>
                <a:srgbClr val="800000"/>
              </a:solidFill>
            </a:endParaRP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2872911" y="3545964"/>
            <a:ext cx="1328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</a:rPr>
              <a:t>bias is dashed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491683" y="3237209"/>
            <a:ext cx="1328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</a:rPr>
              <a:t>bias is dashed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6629399" y="1981200"/>
            <a:ext cx="1262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3333FF"/>
                </a:solidFill>
              </a:rPr>
              <a:t>COAMPS-TC</a:t>
            </a:r>
          </a:p>
        </p:txBody>
      </p:sp>
      <p:sp>
        <p:nvSpPr>
          <p:cNvPr id="14" name="Oval 13"/>
          <p:cNvSpPr/>
          <p:nvPr/>
        </p:nvSpPr>
        <p:spPr>
          <a:xfrm>
            <a:off x="306927" y="2629196"/>
            <a:ext cx="457200" cy="7620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724400" y="2289175"/>
            <a:ext cx="457200" cy="762000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122238"/>
            <a:ext cx="9056299" cy="92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 </a:t>
            </a:r>
            <a:r>
              <a:rPr lang="en-US" sz="3200" b="1" dirty="0" smtClean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Development</a:t>
            </a:r>
            <a:endParaRPr lang="en-US" sz="2800" dirty="0">
              <a:solidFill>
                <a:srgbClr val="003366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800000"/>
                </a:solidFill>
                <a:cs typeface="Arial" pitchFamily="34" charset="0"/>
              </a:rPr>
              <a:t>Synthetic Observations for Data Assimilation</a:t>
            </a:r>
            <a:endParaRPr lang="en-US" sz="2800" b="1" dirty="0">
              <a:solidFill>
                <a:srgbClr val="800000"/>
              </a:solidFill>
              <a:cs typeface="Arial" pitchFamily="34" charset="0"/>
            </a:endParaRPr>
          </a:p>
        </p:txBody>
      </p:sp>
      <p:pic>
        <p:nvPicPr>
          <p:cNvPr id="4098" name="Picture 2" descr="C:\Users\doyle\Desktop\b all_trackerro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6"/>
          <a:stretch/>
        </p:blipFill>
        <p:spPr bwMode="auto">
          <a:xfrm>
            <a:off x="51798" y="1344705"/>
            <a:ext cx="4480569" cy="38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oyle\Desktop\b all_intensityerro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6" r="5675"/>
          <a:stretch/>
        </p:blipFill>
        <p:spPr bwMode="auto">
          <a:xfrm>
            <a:off x="4559901" y="1344705"/>
            <a:ext cx="4226297" cy="387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3002" y="5410200"/>
            <a:ext cx="8633798" cy="1077218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1158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5888" indent="-1158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New synthetic observation algorithm has been developed.</a:t>
            </a:r>
            <a:endParaRPr lang="en-US" sz="1600" b="1" dirty="0">
              <a:solidFill>
                <a:srgbClr val="800000"/>
              </a:solidFill>
              <a:cs typeface="Arial" pitchFamily="34" charset="0"/>
            </a:endParaRPr>
          </a:p>
          <a:p>
            <a:pPr marL="515938" lvl="2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Based on the 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TC-vitals 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(JTWC, NHC) and a </a:t>
            </a:r>
            <a:r>
              <a:rPr lang="en-US" sz="1600" b="1" dirty="0" err="1" smtClean="0">
                <a:solidFill>
                  <a:srgbClr val="800000"/>
                </a:solidFill>
                <a:cs typeface="Arial" pitchFamily="34" charset="0"/>
              </a:rPr>
              <a:t>Rankine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 vortex distribution</a:t>
            </a:r>
          </a:p>
          <a:p>
            <a:pPr marL="515938" lvl="2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61 profiles are assimilated with 3D-Var (NAVDAS) using cycling DA on all meshes.</a:t>
            </a:r>
            <a:endParaRPr lang="en-US" sz="1600" b="1" dirty="0">
              <a:solidFill>
                <a:srgbClr val="800000"/>
              </a:solidFill>
              <a:cs typeface="Arial" pitchFamily="34" charset="0"/>
            </a:endParaRPr>
          </a:p>
          <a:p>
            <a:pPr marL="115888" lvl="1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New synthetics significantly improve the track (~20%) and intensity (10-20%) errors.  </a:t>
            </a:r>
            <a:endParaRPr lang="en-US" sz="1600" b="1" dirty="0">
              <a:solidFill>
                <a:srgbClr val="800000"/>
              </a:solidFill>
              <a:cs typeface="Arial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357838" y="1055595"/>
            <a:ext cx="1868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Track Error (nm)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019800" y="1066877"/>
            <a:ext cx="2133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Intensity Error (</a:t>
            </a:r>
            <a:r>
              <a:rPr lang="en-US" dirty="0" err="1" smtClean="0">
                <a:solidFill>
                  <a:srgbClr val="000000"/>
                </a:solidFill>
              </a:rPr>
              <a:t>kts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905000" y="2362200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FF"/>
                </a:solidFill>
              </a:rPr>
              <a:t>Control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5638800" y="1422365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FF"/>
                </a:solidFill>
              </a:rPr>
              <a:t>Control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601795" y="2730500"/>
            <a:ext cx="12490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6600"/>
                </a:solidFill>
              </a:rPr>
              <a:t>New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6600"/>
                </a:solidFill>
              </a:rPr>
              <a:t>Synthetics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00800" y="1769000"/>
            <a:ext cx="12490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6600"/>
                </a:solidFill>
              </a:rPr>
              <a:t>New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6600"/>
                </a:solidFill>
              </a:rPr>
              <a:t>Synthetics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427524" y="2868721"/>
            <a:ext cx="162877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Bias (dash)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1066877"/>
            <a:ext cx="4349879" cy="4175896"/>
            <a:chOff x="0" y="1066877"/>
            <a:chExt cx="4349879" cy="4175896"/>
          </a:xfrm>
        </p:grpSpPr>
        <p:sp>
          <p:nvSpPr>
            <p:cNvPr id="17" name="Rectangle 16"/>
            <p:cNvSpPr/>
            <p:nvPr/>
          </p:nvSpPr>
          <p:spPr>
            <a:xfrm>
              <a:off x="98352" y="1066877"/>
              <a:ext cx="4251527" cy="4175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0" y="1496290"/>
              <a:ext cx="4303325" cy="3725767"/>
              <a:chOff x="0" y="1496290"/>
              <a:chExt cx="4303325" cy="3725767"/>
            </a:xfrm>
          </p:grpSpPr>
          <p:pic>
            <p:nvPicPr>
              <p:cNvPr id="22" name="Picture 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0" t="28151" r="11720" b="17060"/>
              <a:stretch/>
            </p:blipFill>
            <p:spPr bwMode="auto">
              <a:xfrm>
                <a:off x="0" y="1496290"/>
                <a:ext cx="4303325" cy="3725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"/>
              <p:cNvSpPr txBox="1">
                <a:spLocks noChangeArrowheads="1"/>
              </p:cNvSpPr>
              <p:nvPr/>
            </p:nvSpPr>
            <p:spPr bwMode="auto">
              <a:xfrm>
                <a:off x="409029" y="4495800"/>
                <a:ext cx="255711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C00000"/>
                    </a:solidFill>
                  </a:rPr>
                  <a:t>1000-mb Winds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C00000"/>
                    </a:solidFill>
                  </a:rPr>
                  <a:t>Synthetic Observations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584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574675" y="122238"/>
            <a:ext cx="79025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 </a:t>
            </a:r>
            <a:r>
              <a:rPr lang="en-US" sz="3200" b="1" dirty="0" smtClean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Development</a:t>
            </a:r>
            <a:endParaRPr lang="en-US" sz="2800" dirty="0">
              <a:solidFill>
                <a:srgbClr val="003366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800000"/>
                </a:solidFill>
                <a:cs typeface="Arial" pitchFamily="34" charset="0"/>
              </a:rPr>
              <a:t>Dynamical Initialization</a:t>
            </a:r>
            <a:endParaRPr lang="en-US" sz="2800" b="1" dirty="0">
              <a:solidFill>
                <a:srgbClr val="800000"/>
              </a:solidFill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/>
          <a:stretch/>
        </p:blipFill>
        <p:spPr bwMode="auto">
          <a:xfrm>
            <a:off x="177580" y="1752600"/>
            <a:ext cx="3045278" cy="201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3" b="-1967"/>
          <a:stretch/>
        </p:blipFill>
        <p:spPr bwMode="auto">
          <a:xfrm>
            <a:off x="152400" y="3643005"/>
            <a:ext cx="3045279" cy="195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6692" r="12155"/>
          <a:stretch/>
        </p:blipFill>
        <p:spPr bwMode="auto">
          <a:xfrm>
            <a:off x="3505200" y="1916264"/>
            <a:ext cx="5102501" cy="363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43002" y="5659033"/>
            <a:ext cx="8633798" cy="1077218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1158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15888" indent="-1158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New dynamical initialization algorithm has been developed.</a:t>
            </a:r>
            <a:endParaRPr lang="en-US" sz="1600" b="1" dirty="0">
              <a:solidFill>
                <a:srgbClr val="800000"/>
              </a:solidFill>
              <a:cs typeface="Arial" pitchFamily="34" charset="0"/>
            </a:endParaRPr>
          </a:p>
          <a:p>
            <a:pPr marL="515938" lvl="2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600" b="1" dirty="0" smtClean="0">
                <a:cs typeface="Arial" pitchFamily="34" charset="0"/>
              </a:rPr>
              <a:t>Uses a balanced vortex that is spun-up outside COAMPS-TC</a:t>
            </a:r>
          </a:p>
          <a:p>
            <a:pPr marL="515938" lvl="2" indent="-28575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600" b="1" dirty="0" smtClean="0">
                <a:cs typeface="Arial" pitchFamily="34" charset="0"/>
              </a:rPr>
              <a:t>Newtonian relaxation over first 12-h to allow the secondary circulation to develop</a:t>
            </a: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.</a:t>
            </a:r>
            <a:endParaRPr lang="en-US" sz="1600" b="1" dirty="0">
              <a:solidFill>
                <a:srgbClr val="800000"/>
              </a:solidFill>
              <a:cs typeface="Arial" pitchFamily="34" charset="0"/>
            </a:endParaRPr>
          </a:p>
          <a:p>
            <a:pPr marL="115888" lvl="1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Dynamical initialization improves the track &amp; especially intensity (&gt;20%) forecasts.  </a:t>
            </a:r>
            <a:endParaRPr lang="en-US" sz="1600" b="1" dirty="0">
              <a:solidFill>
                <a:srgbClr val="800000"/>
              </a:solidFill>
              <a:cs typeface="Arial" pitchFamily="34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6200" y="978836"/>
            <a:ext cx="35909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Typhoon Ma-On (2011</a:t>
            </a:r>
            <a:r>
              <a:rPr lang="en-US" b="1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Intensity (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kts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4625" y="2749585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Control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19811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4231" y="49530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88643" y="4114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901444" y="1255835"/>
            <a:ext cx="45758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Large Sample Intensity Error (</a:t>
            </a:r>
            <a:r>
              <a:rPr lang="en-US" dirty="0" err="1" smtClean="0">
                <a:solidFill>
                  <a:srgbClr val="000000"/>
                </a:solidFill>
              </a:rPr>
              <a:t>kts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3581400" y="4996934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</a:rPr>
              <a:t>146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4953000" y="4996934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</a:rPr>
              <a:t>129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7315200" y="49969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</a:rPr>
              <a:t>95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8192556" y="4996934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</a:rPr>
              <a:t>73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61733" y="3048000"/>
            <a:ext cx="9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Control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88194" y="3733314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Dynamical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Initialization</a:t>
            </a:r>
          </a:p>
        </p:txBody>
      </p:sp>
    </p:spTree>
    <p:extLst>
      <p:ext uri="{BB962C8B-B14F-4D97-AF65-F5344CB8AC3E}">
        <p14:creationId xmlns:p14="http://schemas.microsoft.com/office/powerpoint/2010/main" val="385284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574675" y="122238"/>
            <a:ext cx="7902575" cy="92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 </a:t>
            </a:r>
            <a:r>
              <a:rPr lang="en-US" sz="3200" b="1" dirty="0" smtClean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Development</a:t>
            </a:r>
            <a:endParaRPr lang="en-US" sz="2800" dirty="0">
              <a:solidFill>
                <a:srgbClr val="003366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800000"/>
                </a:solidFill>
                <a:cs typeface="Arial" pitchFamily="34" charset="0"/>
              </a:rPr>
              <a:t>Hurricane Boundary Layer Parameterization</a:t>
            </a:r>
            <a:endParaRPr lang="en-US" sz="2800" b="1" dirty="0">
              <a:solidFill>
                <a:srgbClr val="800000"/>
              </a:solidFill>
              <a:cs typeface="Arial" pitchFamily="34" charset="0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0" y="3033713"/>
            <a:ext cx="3805238" cy="3748087"/>
            <a:chOff x="144" y="1541"/>
            <a:chExt cx="2397" cy="2361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44" y="1541"/>
              <a:ext cx="2397" cy="2361"/>
              <a:chOff x="144" y="1541"/>
              <a:chExt cx="2397" cy="2361"/>
            </a:xfrm>
          </p:grpSpPr>
          <p:sp>
            <p:nvSpPr>
              <p:cNvPr id="8" name="Line 8"/>
              <p:cNvSpPr>
                <a:spLocks noChangeShapeType="1"/>
              </p:cNvSpPr>
              <p:nvPr/>
            </p:nvSpPr>
            <p:spPr bwMode="auto">
              <a:xfrm flipV="1">
                <a:off x="996" y="2172"/>
                <a:ext cx="468" cy="363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>
                <a:off x="144" y="1541"/>
                <a:ext cx="2397" cy="2361"/>
                <a:chOff x="144" y="1536"/>
                <a:chExt cx="2397" cy="2361"/>
              </a:xfrm>
            </p:grpSpPr>
            <p:sp>
              <p:nvSpPr>
                <p:cNvPr id="10" name="Line 10"/>
                <p:cNvSpPr>
                  <a:spLocks noChangeShapeType="1"/>
                </p:cNvSpPr>
                <p:nvPr/>
              </p:nvSpPr>
              <p:spPr bwMode="auto">
                <a:xfrm>
                  <a:off x="953" y="3307"/>
                  <a:ext cx="511" cy="318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953" y="2898"/>
                  <a:ext cx="0" cy="409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953" y="2535"/>
                  <a:ext cx="43" cy="363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1464" y="1672"/>
                  <a:ext cx="554" cy="50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14"/>
                <p:cNvSpPr>
                  <a:spLocks noChangeShapeType="1"/>
                </p:cNvSpPr>
                <p:nvPr/>
              </p:nvSpPr>
              <p:spPr bwMode="auto">
                <a:xfrm>
                  <a:off x="1464" y="3625"/>
                  <a:ext cx="298" cy="272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5" name="Group 15"/>
                <p:cNvGrpSpPr>
                  <a:grpSpLocks/>
                </p:cNvGrpSpPr>
                <p:nvPr/>
              </p:nvGrpSpPr>
              <p:grpSpPr bwMode="auto">
                <a:xfrm>
                  <a:off x="144" y="1536"/>
                  <a:ext cx="2296" cy="2361"/>
                  <a:chOff x="144" y="1536"/>
                  <a:chExt cx="2296" cy="2361"/>
                </a:xfrm>
              </p:grpSpPr>
              <p:sp>
                <p:nvSpPr>
                  <p:cNvPr id="1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144" y="2172"/>
                    <a:ext cx="225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144" y="2535"/>
                    <a:ext cx="225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44" y="2898"/>
                    <a:ext cx="225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144" y="3307"/>
                    <a:ext cx="225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144" y="3625"/>
                    <a:ext cx="2257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87" y="3897"/>
                    <a:ext cx="2214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64" y="3262"/>
                    <a:ext cx="0" cy="363"/>
                  </a:xfrm>
                  <a:prstGeom prst="line">
                    <a:avLst/>
                  </a:prstGeom>
                  <a:noFill/>
                  <a:ln w="38100">
                    <a:solidFill>
                      <a:srgbClr val="009900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0" y="1536"/>
                    <a:ext cx="340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>
                        <a:sym typeface="Symbol" pitchFamily="18" charset="2"/>
                      </a:rPr>
                      <a:t></a:t>
                    </a:r>
                    <a:r>
                      <a:rPr lang="en-US" baseline="-25000">
                        <a:sym typeface="Symbol" pitchFamily="18" charset="2"/>
                      </a:rPr>
                      <a:t>v</a:t>
                    </a:r>
                    <a:endParaRPr lang="en-US">
                      <a:sym typeface="Symbol" pitchFamily="18" charset="2"/>
                    </a:endParaRPr>
                  </a:p>
                </p:txBody>
              </p:sp>
              <p:sp>
                <p:nvSpPr>
                  <p:cNvPr id="27" name="Line 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64" y="3625"/>
                    <a:ext cx="0" cy="272"/>
                  </a:xfrm>
                  <a:prstGeom prst="line">
                    <a:avLst/>
                  </a:prstGeom>
                  <a:noFill/>
                  <a:ln w="38100">
                    <a:solidFill>
                      <a:srgbClr val="009900"/>
                    </a:solidFill>
                    <a:prstDash val="dash"/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28" name="Object 25"/>
                  <p:cNvGraphicFramePr>
                    <a:graphicFrameLocks noChangeAspect="1"/>
                  </p:cNvGraphicFramePr>
                  <p:nvPr/>
                </p:nvGraphicFramePr>
                <p:xfrm>
                  <a:off x="229" y="3603"/>
                  <a:ext cx="1107" cy="259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192" name="Equation" r:id="rId3" imgW="1790640" imgH="393480" progId="Equation.3">
                          <p:embed/>
                        </p:oleObj>
                      </mc:Choice>
                      <mc:Fallback>
                        <p:oleObj name="Equation" r:id="rId3" imgW="1790640" imgH="39348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9" y="3603"/>
                                <a:ext cx="1107" cy="25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9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01" y="3638"/>
                    <a:ext cx="63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/>
                      <a:t>surface</a:t>
                    </a:r>
                  </a:p>
                </p:txBody>
              </p:sp>
            </p:grpSp>
            <p:sp>
              <p:nvSpPr>
                <p:cNvPr id="16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453" y="1676"/>
                  <a:ext cx="0" cy="1590"/>
                </a:xfrm>
                <a:prstGeom prst="line">
                  <a:avLst/>
                </a:prstGeom>
                <a:noFill/>
                <a:ln w="38100">
                  <a:solidFill>
                    <a:srgbClr val="009900"/>
                  </a:solidFill>
                  <a:prstDash val="dash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aphicFrame>
              <p:nvGraphicFramePr>
                <p:cNvPr id="17" name="Object 28"/>
                <p:cNvGraphicFramePr>
                  <a:graphicFrameLocks noChangeAspect="1"/>
                </p:cNvGraphicFramePr>
                <p:nvPr/>
              </p:nvGraphicFramePr>
              <p:xfrm>
                <a:off x="1477" y="2233"/>
                <a:ext cx="1064" cy="24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93" name="Equation" r:id="rId5" imgW="1790640" imgH="393480" progId="Equation.3">
                        <p:embed/>
                      </p:oleObj>
                    </mc:Choice>
                    <mc:Fallback>
                      <p:oleObj name="Equation" r:id="rId5" imgW="1790640" imgH="3934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77" y="2233"/>
                              <a:ext cx="1064" cy="24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7" name="Oval 29"/>
            <p:cNvSpPr>
              <a:spLocks noChangeArrowheads="1"/>
            </p:cNvSpPr>
            <p:nvPr/>
          </p:nvSpPr>
          <p:spPr bwMode="auto">
            <a:xfrm>
              <a:off x="1429" y="3589"/>
              <a:ext cx="68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75" name="Picture 3" descr="S:\moskaitis\COAMPSTC\2013tests\a_vs_afore5\summary\all_trackerror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4" r="3968" b="24465"/>
          <a:stretch/>
        </p:blipFill>
        <p:spPr bwMode="auto">
          <a:xfrm>
            <a:off x="5455912" y="966124"/>
            <a:ext cx="3688088" cy="243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TextBox 1"/>
          <p:cNvSpPr txBox="1">
            <a:spLocks noChangeArrowheads="1"/>
          </p:cNvSpPr>
          <p:nvPr/>
        </p:nvSpPr>
        <p:spPr bwMode="auto">
          <a:xfrm>
            <a:off x="5759731" y="1003901"/>
            <a:ext cx="205229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Track Error (nm)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074" name="Picture 2" descr="S:\moskaitis\COAMPSTC\2013tests\a_vs_afore5\summary\all_intensityerror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2" r="3968"/>
          <a:stretch/>
        </p:blipFill>
        <p:spPr bwMode="auto">
          <a:xfrm>
            <a:off x="5455912" y="3276600"/>
            <a:ext cx="3688088" cy="332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5715000" y="4164082"/>
            <a:ext cx="1200169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Intensity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Error (</a:t>
            </a:r>
            <a:r>
              <a:rPr lang="en-US" sz="2000" dirty="0" err="1" smtClean="0">
                <a:solidFill>
                  <a:srgbClr val="000000"/>
                </a:solidFill>
              </a:rPr>
              <a:t>kt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152400" y="1049814"/>
            <a:ext cx="3576638" cy="2062103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1158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/>
            <a:r>
              <a:rPr lang="en-US" sz="2000" b="1" dirty="0" err="1">
                <a:solidFill>
                  <a:srgbClr val="C00000"/>
                </a:solidFill>
                <a:latin typeface="Arial"/>
              </a:rPr>
              <a:t>Bougeault</a:t>
            </a:r>
            <a:r>
              <a:rPr lang="en-US" sz="2000" b="1" dirty="0">
                <a:solidFill>
                  <a:srgbClr val="C00000"/>
                </a:solidFill>
                <a:latin typeface="Arial"/>
              </a:rPr>
              <a:t> PBL </a:t>
            </a:r>
          </a:p>
          <a:p>
            <a:pPr marL="111125" lvl="1" indent="-111125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Nonlocal formulation dependent on turbulence kinetic energy (TKE) and thermal stability.</a:t>
            </a:r>
          </a:p>
          <a:p>
            <a:pPr marL="111125" lvl="1" indent="-111125"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New approach for BL mixing length near the surface</a:t>
            </a: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886200" y="2623880"/>
            <a:ext cx="1654860" cy="1477328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1158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/>
            <a:r>
              <a:rPr lang="en-US" b="1" dirty="0" smtClean="0">
                <a:solidFill>
                  <a:srgbClr val="C00000"/>
                </a:solidFill>
                <a:latin typeface="Arial"/>
              </a:rPr>
              <a:t>New PBL Significantly Improves Both Track and Intensity</a:t>
            </a:r>
            <a:endParaRPr lang="en-US" b="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7" name="TextBox 11"/>
          <p:cNvSpPr txBox="1">
            <a:spLocks noChangeArrowheads="1"/>
          </p:cNvSpPr>
          <p:nvPr/>
        </p:nvSpPr>
        <p:spPr bwMode="auto">
          <a:xfrm>
            <a:off x="6772529" y="1796664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FF"/>
                </a:solidFill>
              </a:rPr>
              <a:t>Control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582512" y="2254548"/>
            <a:ext cx="1146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6600"/>
                </a:solidFill>
              </a:rPr>
              <a:t>New PBL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603997" y="3505200"/>
            <a:ext cx="11464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6600"/>
                </a:solidFill>
              </a:rPr>
              <a:t>New PBL</a:t>
            </a:r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6308184" y="3340941"/>
            <a:ext cx="9286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FF"/>
                </a:solidFill>
              </a:rPr>
              <a:t>Control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7924800" y="5195888"/>
            <a:ext cx="13652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cs typeface="Arial" pitchFamily="34" charset="0"/>
              </a:rPr>
              <a:t>Bias (dash)</a:t>
            </a:r>
          </a:p>
        </p:txBody>
      </p:sp>
    </p:spTree>
    <p:extLst>
      <p:ext uri="{BB962C8B-B14F-4D97-AF65-F5344CB8AC3E}">
        <p14:creationId xmlns:p14="http://schemas.microsoft.com/office/powerpoint/2010/main" val="385284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329238" y="1266028"/>
            <a:ext cx="3662362" cy="3229772"/>
            <a:chOff x="5329238" y="1215510"/>
            <a:chExt cx="3662362" cy="3229772"/>
          </a:xfrm>
        </p:grpSpPr>
        <p:sp>
          <p:nvSpPr>
            <p:cNvPr id="19" name="Rectangle 18"/>
            <p:cNvSpPr/>
            <p:nvPr/>
          </p:nvSpPr>
          <p:spPr>
            <a:xfrm>
              <a:off x="5329238" y="1215510"/>
              <a:ext cx="3662362" cy="3229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470966" y="1219264"/>
              <a:ext cx="3351367" cy="3141820"/>
              <a:chOff x="1193963" y="1358662"/>
              <a:chExt cx="3351367" cy="3141820"/>
            </a:xfrm>
          </p:grpSpPr>
          <p:pic>
            <p:nvPicPr>
              <p:cNvPr id="31" name="Picture 2" descr="C:\Users\jin\Documents\MyDocuments13\work\research\itop\movie_malakas.gif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1385721"/>
                <a:ext cx="3114761" cy="311476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1511317" y="1555706"/>
                <a:ext cx="2755883" cy="2635294"/>
                <a:chOff x="1511317" y="1555706"/>
                <a:chExt cx="2755883" cy="2635294"/>
              </a:xfrm>
            </p:grpSpPr>
            <p:sp>
              <p:nvSpPr>
                <p:cNvPr id="32" name="Rectangle 53"/>
                <p:cNvSpPr>
                  <a:spLocks noChangeArrowheads="1"/>
                </p:cNvSpPr>
                <p:nvPr/>
              </p:nvSpPr>
              <p:spPr bwMode="auto">
                <a:xfrm>
                  <a:off x="2651052" y="3883223"/>
                  <a:ext cx="1616148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b="1" dirty="0" smtClean="0">
                      <a:solidFill>
                        <a:srgbClr val="000000"/>
                      </a:solidFill>
                      <a:cs typeface="Arial" pitchFamily="34" charset="0"/>
                    </a:rPr>
                    <a:t>00Z 21 Sep </a:t>
                  </a:r>
                  <a:r>
                    <a:rPr lang="en-US" sz="1400" b="1" dirty="0">
                      <a:solidFill>
                        <a:srgbClr val="000000"/>
                      </a:solidFill>
                      <a:cs typeface="Arial" pitchFamily="34" charset="0"/>
                    </a:rPr>
                    <a:t>2010 </a:t>
                  </a:r>
                </a:p>
              </p:txBody>
            </p:sp>
            <p:sp>
              <p:nvSpPr>
                <p:cNvPr id="33" name="Rectangle 32"/>
                <p:cNvSpPr/>
                <p:nvPr/>
              </p:nvSpPr>
              <p:spPr bwMode="auto">
                <a:xfrm>
                  <a:off x="1511317" y="1617261"/>
                  <a:ext cx="530822" cy="23762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" name="Line 15"/>
                <p:cNvSpPr>
                  <a:spLocks noChangeShapeType="1"/>
                </p:cNvSpPr>
                <p:nvPr/>
              </p:nvSpPr>
              <p:spPr bwMode="auto">
                <a:xfrm>
                  <a:off x="1520004" y="1788272"/>
                  <a:ext cx="238118" cy="0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5" name="Line 52"/>
                <p:cNvSpPr>
                  <a:spLocks noChangeShapeType="1"/>
                </p:cNvSpPr>
                <p:nvPr/>
              </p:nvSpPr>
              <p:spPr bwMode="auto">
                <a:xfrm>
                  <a:off x="1520004" y="1659172"/>
                  <a:ext cx="23811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675078" y="1555706"/>
                  <a:ext cx="1220522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fontAlgn="base" hangingPunct="1">
                    <a:spcAft>
                      <a:spcPct val="0"/>
                    </a:spcAft>
                  </a:pPr>
                  <a:r>
                    <a:rPr lang="en-US" sz="800" dirty="0" smtClean="0">
                      <a:solidFill>
                        <a:srgbClr val="000000"/>
                      </a:solidFill>
                    </a:rPr>
                    <a:t>Best</a:t>
                  </a:r>
                  <a:endParaRPr lang="en-US" sz="800" dirty="0">
                    <a:solidFill>
                      <a:srgbClr val="000000"/>
                    </a:solidFill>
                  </a:endParaRPr>
                </a:p>
                <a:p>
                  <a:pPr eaLnBrk="1" fontAlgn="base" hangingPunct="1">
                    <a:spcAft>
                      <a:spcPct val="0"/>
                    </a:spcAft>
                  </a:pPr>
                  <a:r>
                    <a:rPr lang="en-US" sz="800" dirty="0" smtClean="0">
                      <a:solidFill>
                        <a:srgbClr val="000000"/>
                      </a:solidFill>
                    </a:rPr>
                    <a:t>COTC</a:t>
                  </a:r>
                  <a:endParaRPr lang="en-US" sz="8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1447800" y="1434798"/>
                <a:ext cx="2743200" cy="1666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6"/>
              <p:cNvSpPr>
                <a:spLocks noChangeArrowheads="1"/>
              </p:cNvSpPr>
              <p:nvPr/>
            </p:nvSpPr>
            <p:spPr bwMode="auto">
              <a:xfrm>
                <a:off x="1193963" y="1358662"/>
                <a:ext cx="335136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00"/>
                    </a:solidFill>
                    <a:cs typeface="Arial" pitchFamily="34" charset="0"/>
                  </a:rPr>
                  <a:t>ONR ITOP TY </a:t>
                </a:r>
                <a:r>
                  <a:rPr lang="en-US" sz="1400" b="1" dirty="0" err="1" smtClean="0">
                    <a:solidFill>
                      <a:srgbClr val="000000"/>
                    </a:solidFill>
                    <a:cs typeface="Arial" pitchFamily="34" charset="0"/>
                  </a:rPr>
                  <a:t>Malakas</a:t>
                </a:r>
                <a:r>
                  <a:rPr lang="en-US" sz="1400" b="1" dirty="0" smtClean="0">
                    <a:solidFill>
                      <a:srgbClr val="000000"/>
                    </a:solidFill>
                    <a:cs typeface="Arial" pitchFamily="34" charset="0"/>
                  </a:rPr>
                  <a:t>: SST, </a:t>
                </a:r>
                <a:r>
                  <a:rPr lang="en-US" sz="1400" b="1" dirty="0">
                    <a:solidFill>
                      <a:srgbClr val="000000"/>
                    </a:solidFill>
                    <a:cs typeface="Arial" pitchFamily="34" charset="0"/>
                  </a:rPr>
                  <a:t>Currents</a:t>
                </a:r>
              </a:p>
            </p:txBody>
          </p:sp>
        </p:grpSp>
      </p:grpSp>
      <p:sp>
        <p:nvSpPr>
          <p:cNvPr id="921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3366"/>
                </a:solidFill>
                <a:latin typeface="Arial Black" pitchFamily="34" charset="0"/>
              </a:rPr>
              <a:t>COAMPS-TC Development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A50021"/>
                </a:solidFill>
                <a:latin typeface="Arial Black" pitchFamily="34" charset="0"/>
              </a:rPr>
              <a:t>Coupled Air-Sea </a:t>
            </a:r>
            <a:r>
              <a:rPr lang="en-US" sz="2400" dirty="0">
                <a:solidFill>
                  <a:srgbClr val="A50021"/>
                </a:solidFill>
                <a:latin typeface="Arial Black" pitchFamily="34" charset="0"/>
              </a:rPr>
              <a:t>Interface Physics</a:t>
            </a:r>
            <a:br>
              <a:rPr lang="en-US" sz="2400" dirty="0">
                <a:solidFill>
                  <a:srgbClr val="A50021"/>
                </a:solidFill>
                <a:latin typeface="Arial Black" pitchFamily="34" charset="0"/>
              </a:rPr>
            </a:br>
            <a:r>
              <a:rPr lang="en-US" sz="2400" dirty="0">
                <a:solidFill>
                  <a:srgbClr val="000066"/>
                </a:solidFill>
                <a:latin typeface="Arial Black" pitchFamily="34" charset="0"/>
              </a:rPr>
              <a:t>Earth System Modeling Framework (ESMF)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241425"/>
            <a:ext cx="5145087" cy="273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5359400" y="1219200"/>
            <a:ext cx="3621088" cy="4107770"/>
            <a:chOff x="5507089" y="832304"/>
            <a:chExt cx="3621201" cy="4106102"/>
          </a:xfrm>
        </p:grpSpPr>
        <p:pic>
          <p:nvPicPr>
            <p:cNvPr id="9222" name="Picture 2" descr="movi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9658" y="854075"/>
              <a:ext cx="3351512" cy="323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Rectangle 73"/>
            <p:cNvSpPr/>
            <p:nvPr/>
          </p:nvSpPr>
          <p:spPr>
            <a:xfrm>
              <a:off x="5581704" y="916408"/>
              <a:ext cx="3127473" cy="15868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25" name="Rectangle 6"/>
            <p:cNvSpPr>
              <a:spLocks noChangeArrowheads="1"/>
            </p:cNvSpPr>
            <p:nvPr/>
          </p:nvSpPr>
          <p:spPr bwMode="auto">
            <a:xfrm>
              <a:off x="5507089" y="832304"/>
              <a:ext cx="3621201" cy="30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ONR ITOP TY </a:t>
              </a:r>
              <a:r>
                <a:rPr lang="en-US" sz="1400" b="1" dirty="0" err="1">
                  <a:solidFill>
                    <a:srgbClr val="000000"/>
                  </a:solidFill>
                  <a:cs typeface="Arial" pitchFamily="34" charset="0"/>
                </a:rPr>
                <a:t>Fanapi</a:t>
              </a: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: SST (</a:t>
              </a:r>
              <a:r>
                <a:rPr lang="en-US" sz="1400" b="1" dirty="0">
                  <a:solidFill>
                    <a:srgbClr val="003366"/>
                  </a:solidFill>
                  <a:cs typeface="Arial" pitchFamily="34" charset="0"/>
                </a:rPr>
                <a:t>°C)</a:t>
              </a: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, Currents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832537" y="1124285"/>
              <a:ext cx="817588" cy="7823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227" name="Group 48"/>
            <p:cNvGrpSpPr>
              <a:grpSpLocks/>
            </p:cNvGrpSpPr>
            <p:nvPr/>
          </p:nvGrpSpPr>
          <p:grpSpPr bwMode="auto">
            <a:xfrm>
              <a:off x="5839951" y="1045593"/>
              <a:ext cx="1400629" cy="515526"/>
              <a:chOff x="616857" y="4837563"/>
              <a:chExt cx="1400629" cy="515526"/>
            </a:xfrm>
          </p:grpSpPr>
          <p:sp>
            <p:nvSpPr>
              <p:cNvPr id="9230" name="Line 15"/>
              <p:cNvSpPr>
                <a:spLocks noChangeShapeType="1"/>
              </p:cNvSpPr>
              <p:nvPr/>
            </p:nvSpPr>
            <p:spPr bwMode="auto">
              <a:xfrm>
                <a:off x="616857" y="5210623"/>
                <a:ext cx="238125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9231" name="Line 52"/>
              <p:cNvSpPr>
                <a:spLocks noChangeShapeType="1"/>
              </p:cNvSpPr>
              <p:nvPr/>
            </p:nvSpPr>
            <p:spPr bwMode="auto">
              <a:xfrm>
                <a:off x="616857" y="4978396"/>
                <a:ext cx="2381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9232" name="Text Box 16"/>
              <p:cNvSpPr txBox="1">
                <a:spLocks noChangeArrowheads="1"/>
              </p:cNvSpPr>
              <p:nvPr/>
            </p:nvSpPr>
            <p:spPr bwMode="auto">
              <a:xfrm>
                <a:off x="796926" y="4837563"/>
                <a:ext cx="1220560" cy="5155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100">
                    <a:solidFill>
                      <a:srgbClr val="000000"/>
                    </a:solidFill>
                  </a:rPr>
                  <a:t>Best Track</a:t>
                </a:r>
              </a:p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sz="1100">
                    <a:solidFill>
                      <a:srgbClr val="000000"/>
                    </a:solidFill>
                  </a:rPr>
                  <a:t>COAMPS</a:t>
                </a:r>
              </a:p>
            </p:txBody>
          </p:sp>
        </p:grpSp>
        <p:sp>
          <p:nvSpPr>
            <p:cNvPr id="9228" name="Rectangle 53"/>
            <p:cNvSpPr>
              <a:spLocks noChangeArrowheads="1"/>
            </p:cNvSpPr>
            <p:nvPr/>
          </p:nvSpPr>
          <p:spPr bwMode="auto">
            <a:xfrm>
              <a:off x="7166789" y="3453372"/>
              <a:ext cx="16161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12Z 15 Sep 2010 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553128" y="848173"/>
              <a:ext cx="3479909" cy="314990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23" name="Text Box 8"/>
            <p:cNvSpPr txBox="1">
              <a:spLocks noChangeArrowheads="1"/>
            </p:cNvSpPr>
            <p:nvPr/>
          </p:nvSpPr>
          <p:spPr bwMode="auto">
            <a:xfrm>
              <a:off x="5531525" y="4107573"/>
              <a:ext cx="3479694" cy="830833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0033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3366"/>
                  </a:solidFill>
                </a:rPr>
                <a:t>Coupled Real–Time COAMPS-TC Predicts SST Wake of 2-4</a:t>
              </a:r>
              <a:r>
                <a:rPr lang="en-US" b="1" baseline="30000" dirty="0">
                  <a:solidFill>
                    <a:srgbClr val="003366"/>
                  </a:solidFill>
                </a:rPr>
                <a:t>°</a:t>
              </a:r>
              <a:r>
                <a:rPr lang="en-US" sz="1600" b="1" dirty="0">
                  <a:solidFill>
                    <a:srgbClr val="003366"/>
                  </a:solidFill>
                </a:rPr>
                <a:t>C in Agreement with Observations</a:t>
              </a:r>
            </a:p>
          </p:txBody>
        </p:sp>
      </p:grp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366711" y="5410200"/>
            <a:ext cx="8410575" cy="1323439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>
                <a:solidFill>
                  <a:srgbClr val="800000"/>
                </a:solidFill>
              </a:rPr>
              <a:t>COAMPS contains a community based (ESMF) coupler to facilitate flexible and generalized exchange between components</a:t>
            </a:r>
            <a:r>
              <a:rPr lang="en-US" sz="2000" b="1" dirty="0" smtClean="0">
                <a:solidFill>
                  <a:srgbClr val="800000"/>
                </a:solidFill>
              </a:rPr>
              <a:t>.</a:t>
            </a:r>
          </a:p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Air-Sea (COAMPS-NCOM) coupling transition to ops in FY14.</a:t>
            </a:r>
          </a:p>
          <a:p>
            <a:pPr marL="174625" indent="-174625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Air-Sea-Wave (COAMPS-NCOM-WWIII) coupling transition in FY15.</a:t>
            </a:r>
            <a:endParaRPr lang="en-US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3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7200" y="1143000"/>
            <a:ext cx="4040188" cy="3154362"/>
            <a:chOff x="457200" y="1874838"/>
            <a:chExt cx="4040188" cy="3154362"/>
          </a:xfrm>
        </p:grpSpPr>
        <p:sp>
          <p:nvSpPr>
            <p:cNvPr id="3" name="Text Placeholder 2"/>
            <p:cNvSpPr txBox="1">
              <a:spLocks/>
            </p:cNvSpPr>
            <p:nvPr/>
          </p:nvSpPr>
          <p:spPr>
            <a:xfrm>
              <a:off x="457200" y="1874838"/>
              <a:ext cx="3581400" cy="639762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 err="1" smtClean="0">
                  <a:solidFill>
                    <a:srgbClr val="C00000"/>
                  </a:solidFill>
                </a:rPr>
                <a:t>Sonca</a:t>
              </a:r>
              <a:r>
                <a:rPr lang="en-US" sz="2000" dirty="0" smtClean="0">
                  <a:solidFill>
                    <a:srgbClr val="C00000"/>
                  </a:solidFill>
                </a:rPr>
                <a:t> 2011 (</a:t>
              </a:r>
              <a:r>
                <a:rPr lang="en-US" sz="2000" dirty="0" err="1" smtClean="0">
                  <a:solidFill>
                    <a:srgbClr val="C00000"/>
                  </a:solidFill>
                </a:rPr>
                <a:t>WestPac</a:t>
              </a:r>
              <a:r>
                <a:rPr lang="en-US" sz="2000" dirty="0" smtClean="0">
                  <a:solidFill>
                    <a:srgbClr val="C00000"/>
                  </a:solidFill>
                </a:rPr>
                <a:t>)</a:t>
              </a:r>
              <a:br>
                <a:rPr lang="en-US" sz="2000" dirty="0" smtClean="0">
                  <a:solidFill>
                    <a:srgbClr val="C00000"/>
                  </a:solidFill>
                </a:rPr>
              </a:br>
              <a:r>
                <a:rPr lang="en-US" sz="1400" dirty="0" smtClean="0"/>
                <a:t>12 UTC 15 September</a:t>
              </a:r>
              <a:endParaRPr lang="en-US" sz="1400" dirty="0"/>
            </a:p>
          </p:txBody>
        </p:sp>
        <p:pic>
          <p:nvPicPr>
            <p:cNvPr id="4" name="Content Placeholder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550558"/>
              <a:ext cx="4040188" cy="247864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648200" y="1143000"/>
            <a:ext cx="4090345" cy="3347872"/>
            <a:chOff x="4648200" y="1874520"/>
            <a:chExt cx="4090345" cy="3347872"/>
          </a:xfrm>
        </p:grpSpPr>
        <p:pic>
          <p:nvPicPr>
            <p:cNvPr id="5" name="Content Placeholder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357" y="2551176"/>
              <a:ext cx="4040188" cy="2671216"/>
            </a:xfrm>
            <a:prstGeom prst="rect">
              <a:avLst/>
            </a:prstGeom>
          </p:spPr>
        </p:pic>
        <p:sp>
          <p:nvSpPr>
            <p:cNvPr id="6" name="Text Placeholder 2"/>
            <p:cNvSpPr txBox="1">
              <a:spLocks/>
            </p:cNvSpPr>
            <p:nvPr/>
          </p:nvSpPr>
          <p:spPr>
            <a:xfrm>
              <a:off x="4648200" y="1874520"/>
              <a:ext cx="3581400" cy="639762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 smtClean="0">
                  <a:solidFill>
                    <a:srgbClr val="C00000"/>
                  </a:solidFill>
                </a:rPr>
                <a:t>Katia 2011 (Atlantic)</a:t>
              </a:r>
              <a:br>
                <a:rPr lang="en-US" sz="2000" dirty="0" smtClean="0">
                  <a:solidFill>
                    <a:srgbClr val="C00000"/>
                  </a:solidFill>
                </a:rPr>
              </a:br>
              <a:r>
                <a:rPr lang="en-US" sz="1400" dirty="0" smtClean="0"/>
                <a:t>00 UTC 31 August</a:t>
              </a:r>
              <a:endParaRPr lang="en-US" sz="1400" dirty="0"/>
            </a:p>
          </p:txBody>
        </p: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74675" y="122238"/>
            <a:ext cx="7902575" cy="92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33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COAMPS-TC </a:t>
            </a:r>
            <a:r>
              <a:rPr lang="en-US" sz="3200" b="1" dirty="0" smtClean="0">
                <a:solidFill>
                  <a:srgbClr val="003366"/>
                </a:solidFill>
                <a:latin typeface="Arial Black" pitchFamily="34" charset="0"/>
                <a:cs typeface="Arial" pitchFamily="34" charset="0"/>
              </a:rPr>
              <a:t>Developments</a:t>
            </a:r>
            <a:endParaRPr lang="en-US" sz="2800" dirty="0">
              <a:solidFill>
                <a:srgbClr val="003366"/>
              </a:solidFill>
              <a:latin typeface="Arial Black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800000"/>
                </a:solidFill>
                <a:cs typeface="Arial" pitchFamily="34" charset="0"/>
              </a:rPr>
              <a:t>Ensemble </a:t>
            </a:r>
            <a:r>
              <a:rPr lang="en-US" sz="2800" b="1" dirty="0" err="1" smtClean="0">
                <a:solidFill>
                  <a:srgbClr val="800000"/>
                </a:solidFill>
                <a:cs typeface="Arial" pitchFamily="34" charset="0"/>
              </a:rPr>
              <a:t>Kalman</a:t>
            </a:r>
            <a:r>
              <a:rPr lang="en-US" sz="2800" b="1" dirty="0" smtClean="0">
                <a:solidFill>
                  <a:srgbClr val="800000"/>
                </a:solidFill>
                <a:cs typeface="Arial" pitchFamily="34" charset="0"/>
              </a:rPr>
              <a:t> Filter</a:t>
            </a:r>
            <a:endParaRPr lang="en-US" sz="2800" b="1" dirty="0">
              <a:solidFill>
                <a:srgbClr val="800000"/>
              </a:solidFill>
              <a:cs typeface="Arial" pitchFamily="34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12089" y="4876800"/>
            <a:ext cx="8540750" cy="1323439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30188" indent="-2301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  <a:cs typeface="Arial" charset="0"/>
              </a:rPr>
              <a:t>COAMPS-TC </a:t>
            </a:r>
            <a:r>
              <a:rPr lang="en-US" sz="2000" b="1" dirty="0" err="1" smtClean="0">
                <a:solidFill>
                  <a:srgbClr val="800000"/>
                </a:solidFill>
                <a:cs typeface="Arial" charset="0"/>
              </a:rPr>
              <a:t>EnKF</a:t>
            </a:r>
            <a:r>
              <a:rPr lang="en-US" sz="2000" b="1" dirty="0" smtClean="0">
                <a:solidFill>
                  <a:srgbClr val="800000"/>
                </a:solidFill>
                <a:cs typeface="Arial" charset="0"/>
              </a:rPr>
              <a:t> system has been developed based on the </a:t>
            </a:r>
            <a:r>
              <a:rPr lang="en-US" sz="2000" b="1" dirty="0" smtClean="0">
                <a:solidFill>
                  <a:srgbClr val="800000"/>
                </a:solidFill>
                <a:cs typeface="Arial" charset="0"/>
              </a:rPr>
              <a:t>community-based </a:t>
            </a:r>
            <a:r>
              <a:rPr lang="en-US" sz="2000" b="1" dirty="0" smtClean="0">
                <a:solidFill>
                  <a:srgbClr val="800000"/>
                </a:solidFill>
                <a:cs typeface="Arial" charset="0"/>
              </a:rPr>
              <a:t>DART effort (NCAR/NSF).</a:t>
            </a:r>
          </a:p>
          <a:p>
            <a:pPr marL="230188" indent="-2301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  <a:cs typeface="Arial" charset="0"/>
              </a:rPr>
              <a:t>COAMPS-TC </a:t>
            </a:r>
            <a:r>
              <a:rPr lang="en-US" sz="2000" b="1" dirty="0" err="1" smtClean="0">
                <a:solidFill>
                  <a:srgbClr val="800000"/>
                </a:solidFill>
                <a:cs typeface="Arial" charset="0"/>
              </a:rPr>
              <a:t>EnKF</a:t>
            </a:r>
            <a:r>
              <a:rPr lang="en-US" sz="2000" b="1" dirty="0" smtClean="0">
                <a:solidFill>
                  <a:srgbClr val="800000"/>
                </a:solidFill>
                <a:cs typeface="Arial" charset="0"/>
              </a:rPr>
              <a:t> run in real time in 2011-2012 for WATL &amp; WPAC. </a:t>
            </a:r>
          </a:p>
          <a:p>
            <a:pPr marL="230188" indent="-230188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800000"/>
                </a:solidFill>
                <a:cs typeface="Arial" charset="0"/>
              </a:rPr>
              <a:t>Real-time probabilistic guidance for track and intensity in 2013.</a:t>
            </a:r>
          </a:p>
        </p:txBody>
      </p:sp>
    </p:spTree>
    <p:extLst>
      <p:ext uri="{BB962C8B-B14F-4D97-AF65-F5344CB8AC3E}">
        <p14:creationId xmlns:p14="http://schemas.microsoft.com/office/powerpoint/2010/main" val="21743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1304</Words>
  <Application>Microsoft Office PowerPoint</Application>
  <PresentationFormat>On-screen Show (4:3)</PresentationFormat>
  <Paragraphs>237</Paragraphs>
  <Slides>16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1_Default Design</vt:lpstr>
      <vt:lpstr>2_Default Design</vt:lpstr>
      <vt:lpstr>Default Design</vt:lpstr>
      <vt:lpstr>3_Default Design</vt:lpstr>
      <vt:lpstr>CorelDRAW 6.0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Naval Research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Doyle, Dr. James</dc:creator>
  <cp:lastModifiedBy>Doyle, Dr. James</cp:lastModifiedBy>
  <cp:revision>91</cp:revision>
  <cp:lastPrinted>2013-02-26T21:21:48Z</cp:lastPrinted>
  <dcterms:created xsi:type="dcterms:W3CDTF">2013-02-16T21:39:01Z</dcterms:created>
  <dcterms:modified xsi:type="dcterms:W3CDTF">2013-02-28T04:40:51Z</dcterms:modified>
</cp:coreProperties>
</file>